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9.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0.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1.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61"/>
  </p:notesMasterIdLst>
  <p:handoutMasterIdLst>
    <p:handoutMasterId r:id="rId62"/>
  </p:handoutMasterIdLst>
  <p:sldIdLst>
    <p:sldId id="256" r:id="rId8"/>
    <p:sldId id="550145267" r:id="rId9"/>
    <p:sldId id="1078" r:id="rId10"/>
    <p:sldId id="550145296" r:id="rId11"/>
    <p:sldId id="1117" r:id="rId12"/>
    <p:sldId id="1074" r:id="rId13"/>
    <p:sldId id="1094" r:id="rId14"/>
    <p:sldId id="1092" r:id="rId15"/>
    <p:sldId id="550145297" r:id="rId16"/>
    <p:sldId id="550145298" r:id="rId17"/>
    <p:sldId id="550145299" r:id="rId18"/>
    <p:sldId id="1156" r:id="rId19"/>
    <p:sldId id="1123" r:id="rId20"/>
    <p:sldId id="550145300" r:id="rId21"/>
    <p:sldId id="1157" r:id="rId22"/>
    <p:sldId id="1158" r:id="rId23"/>
    <p:sldId id="1159" r:id="rId24"/>
    <p:sldId id="550145301" r:id="rId25"/>
    <p:sldId id="1151" r:id="rId26"/>
    <p:sldId id="550145302" r:id="rId27"/>
    <p:sldId id="1130" r:id="rId28"/>
    <p:sldId id="550145303" r:id="rId29"/>
    <p:sldId id="550145304" r:id="rId30"/>
    <p:sldId id="550145305" r:id="rId31"/>
    <p:sldId id="550145306" r:id="rId32"/>
    <p:sldId id="1135" r:id="rId33"/>
    <p:sldId id="550145307" r:id="rId34"/>
    <p:sldId id="550145308" r:id="rId35"/>
    <p:sldId id="1160" r:id="rId36"/>
    <p:sldId id="1161" r:id="rId37"/>
    <p:sldId id="1162" r:id="rId38"/>
    <p:sldId id="1163" r:id="rId39"/>
    <p:sldId id="550145309" r:id="rId40"/>
    <p:sldId id="1141" r:id="rId41"/>
    <p:sldId id="550145310" r:id="rId42"/>
    <p:sldId id="1144" r:id="rId43"/>
    <p:sldId id="550145311" r:id="rId44"/>
    <p:sldId id="1147" r:id="rId45"/>
    <p:sldId id="1148" r:id="rId46"/>
    <p:sldId id="1149" r:id="rId47"/>
    <p:sldId id="1165" r:id="rId48"/>
    <p:sldId id="1150" r:id="rId49"/>
    <p:sldId id="1112" r:id="rId50"/>
    <p:sldId id="550145312" r:id="rId51"/>
    <p:sldId id="1152" r:id="rId52"/>
    <p:sldId id="1121" r:id="rId53"/>
    <p:sldId id="1124" r:id="rId54"/>
    <p:sldId id="550145313" r:id="rId55"/>
    <p:sldId id="1126" r:id="rId56"/>
    <p:sldId id="1127" r:id="rId57"/>
    <p:sldId id="1128" r:id="rId58"/>
    <p:sldId id="550145314" r:id="rId59"/>
    <p:sldId id="550145292" r:id="rId60"/>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54" autoAdjust="0"/>
  </p:normalViewPr>
  <p:slideViewPr>
    <p:cSldViewPr snapToGrid="0">
      <p:cViewPr varScale="1">
        <p:scale>
          <a:sx n="24" d="100"/>
          <a:sy n="24" d="100"/>
        </p:scale>
        <p:origin x="41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9E3B-4188-B81E-B8763D56CC6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763B-44BD-B901-522FCB32D600}"/>
            </c:ext>
          </c:extLst>
        </c:ser>
        <c:ser>
          <c:idx val="1"/>
          <c:order val="1"/>
          <c:tx>
            <c:strRef>
              <c:f>Sheet1!$C$1</c:f>
              <c:strCache>
                <c:ptCount val="1"/>
                <c:pt idx="0">
                  <c:v>New Y-Values</c:v>
                </c:pt>
              </c:strCache>
            </c:strRef>
          </c:tx>
          <c:spPr>
            <a:ln w="57150" cap="rnd">
              <a:noFill/>
              <a:round/>
            </a:ln>
            <a:effectLst/>
          </c:spPr>
          <c:marker>
            <c:symbol val="circle"/>
            <c:size val="30"/>
            <c:spPr>
              <a:solidFill>
                <a:schemeClr val="accent2"/>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763B-44BD-B901-522FCB32D600}"/>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30"/>
            <c:spPr>
              <a:solidFill>
                <a:schemeClr val="accent2"/>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280" b="0" i="0" u="none" strike="noStrike" kern="1200" spc="0" baseline="0">
                <a:solidFill>
                  <a:schemeClr val="bg1"/>
                </a:solidFill>
                <a:latin typeface="+mn-lt"/>
                <a:ea typeface="+mn-ea"/>
                <a:cs typeface="+mn-cs"/>
              </a:defRPr>
            </a:pPr>
            <a:r>
              <a:rPr lang="en-US"/>
              <a:t>MSE Per Epoch</a:t>
            </a:r>
          </a:p>
        </c:rich>
      </c:tx>
      <c:overlay val="0"/>
      <c:spPr>
        <a:noFill/>
        <a:ln>
          <a:noFill/>
        </a:ln>
        <a:effectLst/>
      </c:spPr>
      <c:txPr>
        <a:bodyPr rot="0" spcFirstLastPara="1" vertOverflow="ellipsis" vert="horz" wrap="square" anchor="ctr" anchorCtr="1"/>
        <a:lstStyle/>
        <a:p>
          <a:pPr>
            <a:defRPr sz="528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114300"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114300" cap="rnd">
              <a:solidFill>
                <a:schemeClr val="accent2"/>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114300" cap="rnd">
              <a:solidFill>
                <a:schemeClr val="bg2">
                  <a:lumMod val="2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sz="44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7204-4E75-B244-958CD932FD1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4109-44A3-B3BD-CD19BB5B57D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4109-44A3-B3BD-CD19BB5B57D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A520-4525-A77D-983670C38E07}"/>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A520-4525-A77D-983670C38E07}"/>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dirty="0"/>
              <a:t>Cross Entropy</a:t>
            </a:r>
          </a:p>
          <a:p>
            <a:pPr>
              <a:defRPr/>
            </a:pPr>
            <a:r>
              <a:rPr lang="en-US" dirty="0"/>
              <a:t>Green</a:t>
            </a:r>
            <a:r>
              <a:rPr lang="en-US" baseline="0" dirty="0"/>
              <a:t> </a:t>
            </a:r>
            <a:r>
              <a:rPr lang="en-US" dirty="0"/>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5662-4DC1-8D03-9EBBECFA59C7}"/>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5662-4DC1-8D03-9EBBECFA59C7}"/>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2C13-49E2-9E1A-AC4D88B9D9C2}"/>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2C13-49E2-9E1A-AC4D88B9D9C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dirty="0"/>
              <a:t>Cross Entropy</a:t>
            </a:r>
          </a:p>
          <a:p>
            <a:pPr>
              <a:defRPr/>
            </a:pPr>
            <a:r>
              <a:rPr lang="en-US" dirty="0"/>
              <a:t>Green</a:t>
            </a:r>
            <a:r>
              <a:rPr lang="en-US" baseline="0" dirty="0"/>
              <a:t> </a:t>
            </a:r>
            <a:r>
              <a:rPr lang="en-US" dirty="0"/>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CADF-4582-B28A-F59F66341E5A}"/>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CADF-4582-B28A-F59F66341E5A}"/>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1B4-438A-A0DB-C09B85D6D9F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1B4-438A-A0DB-C09B85D6D9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dirty="0"/>
              <a:t>Cross Entropy</a:t>
            </a:r>
          </a:p>
          <a:p>
            <a:pPr>
              <a:defRPr/>
            </a:pPr>
            <a:r>
              <a:rPr lang="en-US" dirty="0"/>
              <a:t>Green</a:t>
            </a:r>
            <a:r>
              <a:rPr lang="en-US" baseline="0" dirty="0"/>
              <a:t> </a:t>
            </a:r>
            <a:r>
              <a:rPr lang="en-US" dirty="0"/>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942A-447C-99DE-91B5B3902EBB}"/>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C009-42A2-9441-637FD9E9B44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F445-4F0B-90BA-430943103C56}"/>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8065-4F0C-BCD8-F8397AB87DB3}"/>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E7-421F-A561-2C385246E43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C12E-4ACB-89AD-947F11F0D17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1" Type="http://schemas.openxmlformats.org/officeDocument/2006/relationships/image" Target="../media/image460.png"/></Relationships>
</file>

<file path=ppt/diagrams/_rels/data5.xml.rels><?xml version="1.0" encoding="UTF-8" standalone="yes"?>
<Relationships xmlns="http://schemas.openxmlformats.org/package/2006/relationships"><Relationship Id="rId1" Type="http://schemas.openxmlformats.org/officeDocument/2006/relationships/image" Target="../media/image46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AAB5BCC2-6639-4888-B847-286F263200EE}">
      <dgm:prSet/>
      <dgm:spPr>
        <a:solidFill>
          <a:schemeClr val="tx2">
            <a:lumMod val="20000"/>
            <a:lumOff val="80000"/>
          </a:schemeClr>
        </a:solidFill>
        <a:ln>
          <a:solidFill>
            <a:schemeClr val="tx2"/>
          </a:solidFill>
        </a:ln>
        <a:effectLst/>
      </dgm:spPr>
      <dgm:t>
        <a:bodyPr/>
        <a:lstStyle/>
        <a:p>
          <a:r>
            <a:rPr lang="en-US" b="0" dirty="0">
              <a:solidFill>
                <a:schemeClr val="bg1"/>
              </a:solidFill>
            </a:rPr>
            <a:t>Edited our data (reshaped, normalized, to categorical)</a:t>
          </a:r>
          <a:endParaRPr lang="en-US" dirty="0">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a:solidFill>
          <a:srgbClr val="76B900"/>
        </a:solidFill>
      </dgm:spPr>
      <dgm:t>
        <a:bodyPr/>
        <a:lstStyle/>
        <a:p>
          <a:endParaRPr lang="en-US">
            <a:solidFill>
              <a:schemeClr val="bg1"/>
            </a:solidFill>
          </a:endParaRPr>
        </a:p>
      </dgm:t>
    </dgm:pt>
    <dgm:pt modelId="{33C45B93-113E-423C-8ACE-37BE75B210DD}">
      <dgm:prSet/>
      <dgm:spPr>
        <a:solidFill>
          <a:schemeClr val="tx2">
            <a:lumMod val="20000"/>
            <a:lumOff val="80000"/>
          </a:schemeClr>
        </a:solidFill>
        <a:ln>
          <a:solidFill>
            <a:schemeClr val="tx2"/>
          </a:solidFill>
        </a:ln>
        <a:effectLs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a:solidFill>
          <a:srgbClr val="76B900"/>
        </a:solidFill>
      </dgm:spPr>
      <dgm:t>
        <a:bodyPr/>
        <a:lstStyle/>
        <a:p>
          <a:endParaRPr lang="en-US">
            <a:solidFill>
              <a:schemeClr val="bg1"/>
            </a:solidFill>
          </a:endParaRPr>
        </a:p>
      </dgm:t>
    </dgm:pt>
    <dgm:pt modelId="{424A37C3-A4B3-4FAB-AF42-1FF8544A3256}">
      <dgm:prSet/>
      <dgm:spPr>
        <a:solidFill>
          <a:schemeClr val="tx2">
            <a:lumMod val="20000"/>
            <a:lumOff val="80000"/>
          </a:schemeClr>
        </a:solidFill>
        <a:ln>
          <a:solidFill>
            <a:schemeClr val="tx2"/>
          </a:solidFill>
        </a:ln>
        <a:effectLs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a:solidFill>
          <a:srgbClr val="76B900"/>
        </a:solidFill>
      </dgm:spPr>
      <dgm:t>
        <a:bodyPr/>
        <a:lstStyle/>
        <a:p>
          <a:endParaRPr lang="en-US">
            <a:solidFill>
              <a:schemeClr val="bg1"/>
            </a:solidFill>
          </a:endParaRPr>
        </a:p>
      </dgm:t>
    </dgm:pt>
    <dgm:pt modelId="{6F5B7364-9E30-497E-9B22-C107C961E476}">
      <dgm:prSet/>
      <dgm:spPr>
        <a:solidFill>
          <a:schemeClr val="tx2">
            <a:lumMod val="20000"/>
            <a:lumOff val="80000"/>
          </a:schemeClr>
        </a:solidFill>
        <a:ln>
          <a:solidFill>
            <a:schemeClr val="tx2"/>
          </a:solidFill>
        </a:ln>
        <a:effectLs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4CE98B37-5D1D-4697-8FD6-461B836B9E9B}">
      <dgm:prSet/>
      <dgm:spPr>
        <a:solidFill>
          <a:schemeClr val="tx2">
            <a:lumMod val="20000"/>
            <a:lumOff val="80000"/>
          </a:schemeClr>
        </a:solidFill>
        <a:ln>
          <a:solidFill>
            <a:schemeClr val="tx2"/>
          </a:solidFill>
        </a:ln>
        <a:effectLst/>
      </dgm:spPr>
      <dgm:t>
        <a:bodyPr/>
        <a:lstStyle/>
        <a:p>
          <a:r>
            <a:rPr lang="en-US" b="0" dirty="0">
              <a:solidFill>
                <a:schemeClr val="bg1"/>
              </a:solidFill>
            </a:rPr>
            <a:t>Loaded and visualized our data</a:t>
          </a:r>
          <a:endParaRPr lang="en-US" dirty="0">
            <a:solidFill>
              <a:schemeClr val="bg1"/>
            </a:solidFill>
          </a:endParaRPr>
        </a:p>
      </dgm:t>
    </dgm:pt>
    <dgm:pt modelId="{12CD40D2-A7D3-4B8E-8855-EC00F255CE95}" type="sibTrans" cxnId="{787798AA-A45D-49AA-9E5F-2121A3B4957B}">
      <dgm:prSet/>
      <dgm:spPr>
        <a:solidFill>
          <a:srgbClr val="76B900"/>
        </a:solidFill>
      </dgm:spPr>
      <dgm:t>
        <a:bodyPr/>
        <a:lstStyle/>
        <a:p>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custLinFactNeighborX="0">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endParaRPr lang="en-US" b="1" dirty="0">
            <a:solidFill>
              <a:schemeClr val="bg1"/>
            </a:solidFill>
          </a:endParaRP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a:rPr kumimoji="0" lang="el-GR" b="1" i="1" u="none" strike="noStrike"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b="1" dirty="0">
                  <a:solidFill>
                    <a:schemeClr val="bg1"/>
                  </a:solidFill>
                </a:rPr>
                <a:t>: The learning rate</a:t>
              </a:r>
            </a:p>
          </dgm:t>
        </dgm:pt>
      </mc:Choice>
      <mc:Fallback xmlns="">
        <dgm:pt modelId="{C0941678-E692-4F56-AECE-964CCB370481}">
          <dgm:prSet/>
          <dgm:spPr/>
          <dgm:t>
            <a:bodyPr/>
            <a:lstStyle/>
            <a:p>
              <a:r>
                <a:rPr kumimoji="0" lang="el-GR" b="1" i="0"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rPr>
                <a:t>𝝀</a:t>
              </a:r>
              <a:r>
                <a:rPr lang="en-US" b="1" dirty="0">
                  <a:solidFill>
                    <a:schemeClr val="bg1"/>
                  </a:solidFill>
                </a:rPr>
                <a:t>: The learning rate</a:t>
              </a:r>
            </a:p>
          </dgm:t>
        </dgm:pt>
      </mc:Fallback>
    </mc:AlternateConten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endParaRPr lang="en-US" b="1" dirty="0">
            <a:solidFill>
              <a:schemeClr val="bg1"/>
            </a:solidFill>
          </a:endParaRP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endParaRPr lang="en-US" b="1" dirty="0">
            <a:solidFill>
              <a:schemeClr val="bg1"/>
            </a:solidFill>
          </a:endParaRP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endParaRPr lang="en-US" b="1" dirty="0">
            <a:solidFill>
              <a:schemeClr val="bg1"/>
            </a:solidFill>
          </a:endParaRP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endParaRPr lang="en-US" b="1" dirty="0">
            <a:solidFill>
              <a:schemeClr val="bg1"/>
            </a:solidFill>
          </a:endParaRP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dgm:pt modelId="{C0941678-E692-4F56-AECE-964CCB370481}">
      <dgm:prSet/>
      <dgm:spPr>
        <a:blipFill>
          <a:blip xmlns:r="http://schemas.openxmlformats.org/officeDocument/2006/relationships" r:embed="rId1"/>
          <a:stretch>
            <a:fillRect t="-1644" b="-11233"/>
          </a:stretch>
        </a:blipFill>
      </dgm:spPr>
      <dgm:t>
        <a:bodyPr/>
        <a:lstStyle/>
        <a:p>
          <a:r>
            <a:rPr lang="en-US">
              <a:noFill/>
            </a:rPr>
            <a:t> </a:t>
          </a:r>
        </a:p>
      </dgm:t>
    </dgm:p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endParaRPr lang="en-US" b="1" dirty="0">
            <a:solidFill>
              <a:schemeClr val="bg1"/>
            </a:solidFill>
          </a:endParaRP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endParaRPr lang="en-US" b="1" dirty="0">
            <a:solidFill>
              <a:schemeClr val="bg1"/>
            </a:solidFill>
          </a:endParaRP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endParaRPr lang="en-US" b="1" dirty="0">
            <a:solidFill>
              <a:schemeClr val="bg1"/>
            </a:solidFill>
          </a:endParaRP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dirty="0">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a:rPr kumimoji="0" lang="el-GR" b="1" i="1" u="none" strike="noStrike"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b="1">
                  <a:solidFill>
                    <a:schemeClr val="bg1"/>
                  </a:solidFill>
                </a:rPr>
                <a:t>: The learning rate</a:t>
              </a:r>
            </a:p>
          </dgm:t>
        </dgm:pt>
      </mc:Choice>
      <mc:Fallback xmlns="">
        <dgm:pt modelId="{C0941678-E692-4F56-AECE-964CCB370481}">
          <dgm:prSet/>
          <dgm:spPr/>
          <dgm:t>
            <a:bodyPr/>
            <a:lstStyle/>
            <a:p>
              <a:r>
                <a:rPr kumimoji="0" lang="el-GR" b="1" i="0"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rPr>
                <a:t>𝝀</a:t>
              </a:r>
              <a:r>
                <a:rPr lang="en-US" b="1">
                  <a:solidFill>
                    <a:schemeClr val="bg1"/>
                  </a:solidFill>
                </a:rPr>
                <a:t>: The learning rate</a:t>
              </a:r>
            </a:p>
          </dgm:t>
        </dgm:pt>
      </mc:Fallback>
    </mc:AlternateConten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dirty="0">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dgm:pt modelId="{C0941678-E692-4F56-AECE-964CCB370481}">
      <dgm:prSet/>
      <dgm:spPr>
        <a:blipFill>
          <a:blip xmlns:r="http://schemas.openxmlformats.org/officeDocument/2006/relationships" r:embed="rId1"/>
          <a:stretch>
            <a:fillRect t="-1644" b="-11233"/>
          </a:stretch>
        </a:blipFill>
      </dgm:spPr>
      <dgm:t>
        <a:bodyPr/>
        <a:lstStyle/>
        <a:p>
          <a:r>
            <a:rPr lang="en-US">
              <a:noFill/>
            </a:rPr>
            <a:t> </a:t>
          </a:r>
        </a:p>
      </dgm:t>
    </dgm:p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20000"/>
            <a:lumOff val="80000"/>
          </a:schemeClr>
        </a:solidFill>
        <a:ln>
          <a:solidFill>
            <a:schemeClr val="tx2"/>
          </a:solidFill>
        </a:ln>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20000"/>
            <a:lumOff val="80000"/>
          </a:schemeClr>
        </a:solidFill>
        <a:ln>
          <a:solidFill>
            <a:schemeClr val="tx2"/>
          </a:solidFill>
        </a:ln>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20000"/>
            <a:lumOff val="80000"/>
          </a:schemeClr>
        </a:solidFill>
        <a:ln>
          <a:solidFill>
            <a:schemeClr val="tx2"/>
          </a:solidFill>
        </a:ln>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dirty="0">
              <a:solidFill>
                <a:schemeClr val="bg1"/>
              </a:solidFill>
            </a:rPr>
            <a:t>Loaded and visualized our data</a:t>
          </a:r>
          <a:endParaRPr lang="en-US" sz="6500" kern="1200" dirty="0">
            <a:solidFill>
              <a:schemeClr val="bg1"/>
            </a:solidFill>
          </a:endParaRPr>
        </a:p>
      </dsp:txBody>
      <dsp:txXfrm>
        <a:off x="65356" y="65356"/>
        <a:ext cx="22866459" cy="2100709"/>
      </dsp:txXfrm>
    </dsp:sp>
    <dsp:sp modelId="{AF70C9EC-DE63-4ACD-A40E-C9BA1541BE8E}">
      <dsp:nvSpPr>
        <dsp:cNvPr id="0" name=""/>
        <dsp:cNvSpPr/>
      </dsp:nvSpPr>
      <dsp:spPr>
        <a:xfrm>
          <a:off x="1906865" y="2541341"/>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dirty="0">
              <a:solidFill>
                <a:schemeClr val="bg1"/>
              </a:solidFill>
            </a:rPr>
            <a:t>Edited our data (reshaped, normalized, to categorical)</a:t>
          </a:r>
          <a:endParaRPr lang="en-US" sz="6500" kern="1200" dirty="0">
            <a:solidFill>
              <a:schemeClr val="bg1"/>
            </a:solidFill>
          </a:endParaRPr>
        </a:p>
      </dsp:txBody>
      <dsp:txXfrm>
        <a:off x="1972221" y="2606697"/>
        <a:ext cx="22047412" cy="2100709"/>
      </dsp:txXfrm>
    </dsp:sp>
    <dsp:sp modelId="{DA05AE45-6275-4FB7-9D08-4FBAB80BFD07}">
      <dsp:nvSpPr>
        <dsp:cNvPr id="0" name=""/>
        <dsp:cNvSpPr/>
      </dsp:nvSpPr>
      <dsp:spPr>
        <a:xfrm>
          <a:off x="3813730" y="5082683"/>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Created our model</a:t>
          </a:r>
          <a:endParaRPr lang="en-US" sz="6500" kern="1200">
            <a:solidFill>
              <a:schemeClr val="bg1"/>
            </a:solidFill>
          </a:endParaRPr>
        </a:p>
      </dsp:txBody>
      <dsp:txXfrm>
        <a:off x="3879086" y="5148039"/>
        <a:ext cx="22047412" cy="2100709"/>
      </dsp:txXfrm>
    </dsp:sp>
    <dsp:sp modelId="{D839B528-2C6C-42ED-BE29-A18B353EF491}">
      <dsp:nvSpPr>
        <dsp:cNvPr id="0" name=""/>
        <dsp:cNvSpPr/>
      </dsp:nvSpPr>
      <dsp:spPr>
        <a:xfrm>
          <a:off x="5720595" y="7624024"/>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Compiled our model</a:t>
          </a:r>
          <a:endParaRPr lang="en-US" sz="6500" kern="1200">
            <a:solidFill>
              <a:schemeClr val="bg1"/>
            </a:solidFill>
          </a:endParaRPr>
        </a:p>
      </dsp:txBody>
      <dsp:txXfrm>
        <a:off x="5785951" y="7689380"/>
        <a:ext cx="22047412" cy="2100709"/>
      </dsp:txXfrm>
    </dsp:sp>
    <dsp:sp modelId="{0FA59FEF-349A-4E2A-BE9F-BBEB2FF9B76C}">
      <dsp:nvSpPr>
        <dsp:cNvPr id="0" name=""/>
        <dsp:cNvSpPr/>
      </dsp:nvSpPr>
      <dsp:spPr>
        <a:xfrm>
          <a:off x="7627461" y="10165366"/>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Trained the model on our data</a:t>
          </a:r>
          <a:endParaRPr lang="en-US" sz="6500" kern="1200">
            <a:solidFill>
              <a:schemeClr val="bg1"/>
            </a:solidFill>
          </a:endParaRPr>
        </a:p>
      </dsp:txBody>
      <dsp:txXfrm>
        <a:off x="7692817" y="10230722"/>
        <a:ext cx="22047412" cy="2100709"/>
      </dsp:txXfrm>
    </dsp:sp>
    <dsp:sp modelId="{4668774A-CB4F-4D77-A72A-97DA947BD20A}">
      <dsp:nvSpPr>
        <dsp:cNvPr id="0" name=""/>
        <dsp:cNvSpPr/>
      </dsp:nvSpPr>
      <dsp:spPr>
        <a:xfrm>
          <a:off x="24084989" y="1630177"/>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4411334" y="1630177"/>
        <a:ext cx="797734" cy="1091444"/>
      </dsp:txXfrm>
    </dsp:sp>
    <dsp:sp modelId="{B5AF24C9-07BF-4DBC-A295-4D31BBCA5BCA}">
      <dsp:nvSpPr>
        <dsp:cNvPr id="0" name=""/>
        <dsp:cNvSpPr/>
      </dsp:nvSpPr>
      <dsp:spPr>
        <a:xfrm>
          <a:off x="25991854" y="4171519"/>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6318199" y="4171519"/>
        <a:ext cx="797734" cy="1091444"/>
      </dsp:txXfrm>
    </dsp:sp>
    <dsp:sp modelId="{C99423CD-B935-4C2B-B587-C2E97CA6D433}">
      <dsp:nvSpPr>
        <dsp:cNvPr id="0" name=""/>
        <dsp:cNvSpPr/>
      </dsp:nvSpPr>
      <dsp:spPr>
        <a:xfrm>
          <a:off x="27898720" y="6675670"/>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8225065" y="6675670"/>
        <a:ext cx="797734" cy="1091444"/>
      </dsp:txXfrm>
    </dsp:sp>
    <dsp:sp modelId="{2A7CEBCC-65D6-47A0-8D1A-3C0E77F65903}">
      <dsp:nvSpPr>
        <dsp:cNvPr id="0" name=""/>
        <dsp:cNvSpPr/>
      </dsp:nvSpPr>
      <dsp:spPr>
        <a:xfrm>
          <a:off x="29805585" y="9241805"/>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30131930" y="9241805"/>
        <a:ext cx="797734" cy="109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1142913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F4CAB-3ACA-4762-A3BF-9B9F87ACCBC1}">
      <dsp:nvSpPr>
        <dsp:cNvPr id="0" name=""/>
        <dsp:cNvSpPr/>
      </dsp:nvSpPr>
      <dsp:spPr>
        <a:xfrm>
          <a:off x="0" y="9122946"/>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E5A1D-736B-4DEB-8217-5156531D30D0}">
      <dsp:nvSpPr>
        <dsp:cNvPr id="0" name=""/>
        <dsp:cNvSpPr/>
      </dsp:nvSpPr>
      <dsp:spPr>
        <a:xfrm>
          <a:off x="0" y="6816759"/>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59170-6DF8-4D07-9BFE-C5085942C214}">
      <dsp:nvSpPr>
        <dsp:cNvPr id="0" name=""/>
        <dsp:cNvSpPr/>
      </dsp:nvSpPr>
      <dsp:spPr>
        <a:xfrm>
          <a:off x="0" y="451057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DA15C-0905-4A1A-93C0-0CCBEF6E972C}">
      <dsp:nvSpPr>
        <dsp:cNvPr id="0" name=""/>
        <dsp:cNvSpPr/>
      </dsp:nvSpPr>
      <dsp:spPr>
        <a:xfrm>
          <a:off x="0" y="2204385"/>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FDDEC3-34F3-4B71-AB67-03390DAF22BB}">
      <dsp:nvSpPr>
        <dsp:cNvPr id="0" name=""/>
        <dsp:cNvSpPr/>
      </dsp:nvSpPr>
      <dsp:spPr>
        <a:xfrm>
          <a:off x="3300814" y="801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Which direction loss decreases the most </a:t>
          </a:r>
          <a:endParaRPr kumimoji="0" lang="en-US" sz="4400" b="0" i="1" u="none" strike="noStrike" kern="1200"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3300814" y="8017"/>
        <a:ext cx="9394625" cy="2196368"/>
      </dsp:txXfrm>
    </dsp:sp>
    <dsp:sp modelId="{40BF0FD4-E1A0-44F6-89A8-6125FBCFA794}">
      <dsp:nvSpPr>
        <dsp:cNvPr id="0" name=""/>
        <dsp:cNvSpPr/>
      </dsp:nvSpPr>
      <dsp:spPr>
        <a:xfrm>
          <a:off x="0" y="801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a:solidFill>
                <a:schemeClr val="bg1"/>
              </a:solidFill>
            </a:rPr>
            <a:t>The Gradient</a:t>
          </a:r>
          <a:endParaRPr lang="en-US" sz="4400" b="1" kern="1200" dirty="0">
            <a:solidFill>
              <a:schemeClr val="bg1"/>
            </a:solidFill>
          </a:endParaRPr>
        </a:p>
      </dsp:txBody>
      <dsp:txXfrm>
        <a:off x="107237" y="115254"/>
        <a:ext cx="3086340" cy="2089131"/>
      </dsp:txXfrm>
    </dsp:sp>
    <dsp:sp modelId="{0068E5C5-00C1-4705-BE3D-19C1721DC406}">
      <dsp:nvSpPr>
        <dsp:cNvPr id="0" name=""/>
        <dsp:cNvSpPr/>
      </dsp:nvSpPr>
      <dsp:spPr>
        <a:xfrm>
          <a:off x="3300814" y="2314203"/>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How far to travel</a:t>
          </a:r>
        </a:p>
      </dsp:txBody>
      <dsp:txXfrm>
        <a:off x="3300814" y="2314203"/>
        <a:ext cx="9394625" cy="2196368"/>
      </dsp:txXfrm>
    </dsp:sp>
    <dsp:sp modelId="{28B59E52-C5FB-416A-8E6E-46EC31769B43}">
      <dsp:nvSpPr>
        <dsp:cNvPr id="0" name=""/>
        <dsp:cNvSpPr/>
      </dsp:nvSpPr>
      <dsp:spPr>
        <a:xfrm>
          <a:off x="0" y="2314203"/>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14:m xmlns:a14="http://schemas.microsoft.com/office/drawing/2010/main">
            <m:oMath xmlns:m="http://schemas.openxmlformats.org/officeDocument/2006/math">
              <m:r>
                <a:rPr kumimoji="0" lang="el-GR" sz="4400" b="1" i="1" u="none" strike="noStrike" kern="1200"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sz="4400" b="1" kern="1200" dirty="0">
              <a:solidFill>
                <a:schemeClr val="bg1"/>
              </a:solidFill>
            </a:rPr>
            <a:t>: The learning rate</a:t>
          </a:r>
        </a:p>
      </dsp:txBody>
      <dsp:txXfrm>
        <a:off x="107237" y="2421440"/>
        <a:ext cx="3086340" cy="2089131"/>
      </dsp:txXfrm>
    </dsp:sp>
    <dsp:sp modelId="{C2951553-493E-467F-8DF3-6318E00F3CD5}">
      <dsp:nvSpPr>
        <dsp:cNvPr id="0" name=""/>
        <dsp:cNvSpPr/>
      </dsp:nvSpPr>
      <dsp:spPr>
        <a:xfrm>
          <a:off x="3300814" y="4620390"/>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model update with the full dataset</a:t>
          </a:r>
        </a:p>
      </dsp:txBody>
      <dsp:txXfrm>
        <a:off x="3300814" y="4620390"/>
        <a:ext cx="9394625" cy="2196368"/>
      </dsp:txXfrm>
    </dsp:sp>
    <dsp:sp modelId="{D930D721-0407-42D6-84F4-42941E4B7410}">
      <dsp:nvSpPr>
        <dsp:cNvPr id="0" name=""/>
        <dsp:cNvSpPr/>
      </dsp:nvSpPr>
      <dsp:spPr>
        <a:xfrm>
          <a:off x="0" y="4620390"/>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Epoch</a:t>
          </a:r>
          <a:endParaRPr lang="en-US" sz="4400" b="1" kern="1200" dirty="0">
            <a:solidFill>
              <a:schemeClr val="bg1"/>
            </a:solidFill>
          </a:endParaRPr>
        </a:p>
      </dsp:txBody>
      <dsp:txXfrm>
        <a:off x="107237" y="4727627"/>
        <a:ext cx="3086340" cy="2089131"/>
      </dsp:txXfrm>
    </dsp:sp>
    <dsp:sp modelId="{0D9FB510-481C-409C-81F2-4E3D77673F3E}">
      <dsp:nvSpPr>
        <dsp:cNvPr id="0" name=""/>
        <dsp:cNvSpPr/>
      </dsp:nvSpPr>
      <dsp:spPr>
        <a:xfrm>
          <a:off x="3300814" y="692657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sample of the full dataset</a:t>
          </a:r>
        </a:p>
      </dsp:txBody>
      <dsp:txXfrm>
        <a:off x="3300814" y="6926577"/>
        <a:ext cx="9394625" cy="2196368"/>
      </dsp:txXfrm>
    </dsp:sp>
    <dsp:sp modelId="{A7363449-2DC7-42D7-85C1-A2B5EBD95E26}">
      <dsp:nvSpPr>
        <dsp:cNvPr id="0" name=""/>
        <dsp:cNvSpPr/>
      </dsp:nvSpPr>
      <dsp:spPr>
        <a:xfrm>
          <a:off x="0" y="692657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Batch</a:t>
          </a:r>
          <a:endParaRPr lang="en-US" sz="4400" b="1" kern="1200" dirty="0">
            <a:solidFill>
              <a:schemeClr val="bg1"/>
            </a:solidFill>
          </a:endParaRPr>
        </a:p>
      </dsp:txBody>
      <dsp:txXfrm>
        <a:off x="107237" y="7033814"/>
        <a:ext cx="3086340" cy="2089131"/>
      </dsp:txXfrm>
    </dsp:sp>
    <dsp:sp modelId="{7773D711-D973-4A92-AF71-AD154EEAB9D3}">
      <dsp:nvSpPr>
        <dsp:cNvPr id="0" name=""/>
        <dsp:cNvSpPr/>
      </dsp:nvSpPr>
      <dsp:spPr>
        <a:xfrm>
          <a:off x="3300814" y="9232764"/>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An update to the weight parameters</a:t>
          </a:r>
        </a:p>
      </dsp:txBody>
      <dsp:txXfrm>
        <a:off x="3300814" y="9232764"/>
        <a:ext cx="9394625" cy="2196368"/>
      </dsp:txXfrm>
    </dsp:sp>
    <dsp:sp modelId="{635096CD-FC4F-4C72-B71A-D931C2289B52}">
      <dsp:nvSpPr>
        <dsp:cNvPr id="0" name=""/>
        <dsp:cNvSpPr/>
      </dsp:nvSpPr>
      <dsp:spPr>
        <a:xfrm>
          <a:off x="0" y="9232764"/>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Step</a:t>
          </a:r>
          <a:endParaRPr lang="en-US" sz="4400" b="1" kern="1200" dirty="0">
            <a:solidFill>
              <a:schemeClr val="bg1"/>
            </a:solidFill>
          </a:endParaRPr>
        </a:p>
      </dsp:txBody>
      <dsp:txXfrm>
        <a:off x="107237" y="9340001"/>
        <a:ext cx="3086340" cy="208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1142913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F4CAB-3ACA-4762-A3BF-9B9F87ACCBC1}">
      <dsp:nvSpPr>
        <dsp:cNvPr id="0" name=""/>
        <dsp:cNvSpPr/>
      </dsp:nvSpPr>
      <dsp:spPr>
        <a:xfrm>
          <a:off x="0" y="9122946"/>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E5A1D-736B-4DEB-8217-5156531D30D0}">
      <dsp:nvSpPr>
        <dsp:cNvPr id="0" name=""/>
        <dsp:cNvSpPr/>
      </dsp:nvSpPr>
      <dsp:spPr>
        <a:xfrm>
          <a:off x="0" y="6816759"/>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59170-6DF8-4D07-9BFE-C5085942C214}">
      <dsp:nvSpPr>
        <dsp:cNvPr id="0" name=""/>
        <dsp:cNvSpPr/>
      </dsp:nvSpPr>
      <dsp:spPr>
        <a:xfrm>
          <a:off x="0" y="451057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DA15C-0905-4A1A-93C0-0CCBEF6E972C}">
      <dsp:nvSpPr>
        <dsp:cNvPr id="0" name=""/>
        <dsp:cNvSpPr/>
      </dsp:nvSpPr>
      <dsp:spPr>
        <a:xfrm>
          <a:off x="0" y="2204385"/>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FDDEC3-34F3-4B71-AB67-03390DAF22BB}">
      <dsp:nvSpPr>
        <dsp:cNvPr id="0" name=""/>
        <dsp:cNvSpPr/>
      </dsp:nvSpPr>
      <dsp:spPr>
        <a:xfrm>
          <a:off x="3300814" y="801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Which direction loss decreases the most </a:t>
          </a:r>
          <a:endParaRPr kumimoji="0" lang="en-US" sz="4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3300814" y="8017"/>
        <a:ext cx="9394625" cy="2196368"/>
      </dsp:txXfrm>
    </dsp:sp>
    <dsp:sp modelId="{40BF0FD4-E1A0-44F6-89A8-6125FBCFA794}">
      <dsp:nvSpPr>
        <dsp:cNvPr id="0" name=""/>
        <dsp:cNvSpPr/>
      </dsp:nvSpPr>
      <dsp:spPr>
        <a:xfrm>
          <a:off x="0" y="801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chemeClr val="bg1"/>
              </a:solidFill>
            </a:rPr>
            <a:t>The Gradient</a:t>
          </a:r>
        </a:p>
      </dsp:txBody>
      <dsp:txXfrm>
        <a:off x="107237" y="115254"/>
        <a:ext cx="3086340" cy="2089131"/>
      </dsp:txXfrm>
    </dsp:sp>
    <dsp:sp modelId="{0068E5C5-00C1-4705-BE3D-19C1721DC406}">
      <dsp:nvSpPr>
        <dsp:cNvPr id="0" name=""/>
        <dsp:cNvSpPr/>
      </dsp:nvSpPr>
      <dsp:spPr>
        <a:xfrm>
          <a:off x="3300814" y="2314203"/>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How far to travel</a:t>
          </a:r>
        </a:p>
      </dsp:txBody>
      <dsp:txXfrm>
        <a:off x="3300814" y="2314203"/>
        <a:ext cx="9394625" cy="2196368"/>
      </dsp:txXfrm>
    </dsp:sp>
    <dsp:sp modelId="{28B59E52-C5FB-416A-8E6E-46EC31769B43}">
      <dsp:nvSpPr>
        <dsp:cNvPr id="0" name=""/>
        <dsp:cNvSpPr/>
      </dsp:nvSpPr>
      <dsp:spPr>
        <a:xfrm>
          <a:off x="0" y="2314203"/>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14:m xmlns:a14="http://schemas.microsoft.com/office/drawing/2010/main">
            <m:oMath xmlns:m="http://schemas.openxmlformats.org/officeDocument/2006/math">
              <m:r>
                <a:rPr kumimoji="0" lang="el-GR" sz="4400" b="1" i="1" u="none" strike="noStrike" kern="1200"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sz="4400" b="1" kern="1200">
              <a:solidFill>
                <a:schemeClr val="bg1"/>
              </a:solidFill>
            </a:rPr>
            <a:t>: The learning rate</a:t>
          </a:r>
        </a:p>
      </dsp:txBody>
      <dsp:txXfrm>
        <a:off x="107237" y="2421440"/>
        <a:ext cx="3086340" cy="2089131"/>
      </dsp:txXfrm>
    </dsp:sp>
    <dsp:sp modelId="{C2951553-493E-467F-8DF3-6318E00F3CD5}">
      <dsp:nvSpPr>
        <dsp:cNvPr id="0" name=""/>
        <dsp:cNvSpPr/>
      </dsp:nvSpPr>
      <dsp:spPr>
        <a:xfrm>
          <a:off x="3300814" y="4620390"/>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model update with the full dataset</a:t>
          </a:r>
        </a:p>
      </dsp:txBody>
      <dsp:txXfrm>
        <a:off x="3300814" y="4620390"/>
        <a:ext cx="9394625" cy="2196368"/>
      </dsp:txXfrm>
    </dsp:sp>
    <dsp:sp modelId="{D930D721-0407-42D6-84F4-42941E4B7410}">
      <dsp:nvSpPr>
        <dsp:cNvPr id="0" name=""/>
        <dsp:cNvSpPr/>
      </dsp:nvSpPr>
      <dsp:spPr>
        <a:xfrm>
          <a:off x="0" y="4620390"/>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Epoch</a:t>
          </a:r>
        </a:p>
      </dsp:txBody>
      <dsp:txXfrm>
        <a:off x="107237" y="4727627"/>
        <a:ext cx="3086340" cy="2089131"/>
      </dsp:txXfrm>
    </dsp:sp>
    <dsp:sp modelId="{0D9FB510-481C-409C-81F2-4E3D77673F3E}">
      <dsp:nvSpPr>
        <dsp:cNvPr id="0" name=""/>
        <dsp:cNvSpPr/>
      </dsp:nvSpPr>
      <dsp:spPr>
        <a:xfrm>
          <a:off x="3300814" y="692657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sample of the full dataset</a:t>
          </a:r>
        </a:p>
      </dsp:txBody>
      <dsp:txXfrm>
        <a:off x="3300814" y="6926577"/>
        <a:ext cx="9394625" cy="2196368"/>
      </dsp:txXfrm>
    </dsp:sp>
    <dsp:sp modelId="{A7363449-2DC7-42D7-85C1-A2B5EBD95E26}">
      <dsp:nvSpPr>
        <dsp:cNvPr id="0" name=""/>
        <dsp:cNvSpPr/>
      </dsp:nvSpPr>
      <dsp:spPr>
        <a:xfrm>
          <a:off x="0" y="692657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Batch</a:t>
          </a:r>
        </a:p>
      </dsp:txBody>
      <dsp:txXfrm>
        <a:off x="107237" y="7033814"/>
        <a:ext cx="3086340" cy="2089131"/>
      </dsp:txXfrm>
    </dsp:sp>
    <dsp:sp modelId="{7773D711-D973-4A92-AF71-AD154EEAB9D3}">
      <dsp:nvSpPr>
        <dsp:cNvPr id="0" name=""/>
        <dsp:cNvSpPr/>
      </dsp:nvSpPr>
      <dsp:spPr>
        <a:xfrm>
          <a:off x="3300814" y="9232764"/>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An update to the weight parameters</a:t>
          </a:r>
        </a:p>
      </dsp:txBody>
      <dsp:txXfrm>
        <a:off x="3300814" y="9232764"/>
        <a:ext cx="9394625" cy="2196368"/>
      </dsp:txXfrm>
    </dsp:sp>
    <dsp:sp modelId="{635096CD-FC4F-4C72-B71A-D931C2289B52}">
      <dsp:nvSpPr>
        <dsp:cNvPr id="0" name=""/>
        <dsp:cNvSpPr/>
      </dsp:nvSpPr>
      <dsp:spPr>
        <a:xfrm>
          <a:off x="0" y="9232764"/>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Step</a:t>
          </a:r>
        </a:p>
      </dsp:txBody>
      <dsp:txXfrm>
        <a:off x="107237" y="9340001"/>
        <a:ext cx="3086340" cy="208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380181"/>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Training data</a:t>
          </a:r>
          <a:endParaRPr lang="en-US" sz="6500" kern="1200"/>
        </a:p>
      </dsp:txBody>
      <dsp:txXfrm>
        <a:off x="77962" y="458143"/>
        <a:ext cx="16425514" cy="1441126"/>
      </dsp:txXfrm>
    </dsp:sp>
    <dsp:sp modelId="{CFD24BE4-FAF5-4066-ACE3-D3D7356AF047}">
      <dsp:nvSpPr>
        <dsp:cNvPr id="0" name=""/>
        <dsp:cNvSpPr/>
      </dsp:nvSpPr>
      <dsp:spPr>
        <a:xfrm>
          <a:off x="0" y="1977231"/>
          <a:ext cx="1658143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Core dataset for the model to learn on</a:t>
          </a:r>
          <a:endParaRPr lang="en-US" sz="5100" kern="1200">
            <a:solidFill>
              <a:schemeClr val="bg1"/>
            </a:solidFill>
          </a:endParaRPr>
        </a:p>
      </dsp:txBody>
      <dsp:txXfrm>
        <a:off x="0" y="1977231"/>
        <a:ext cx="16581438" cy="1076400"/>
      </dsp:txXfrm>
    </dsp:sp>
    <dsp:sp modelId="{4E1C8BEE-390B-4937-8AFB-052E32B2C2E8}">
      <dsp:nvSpPr>
        <dsp:cNvPr id="0" name=""/>
        <dsp:cNvSpPr/>
      </dsp:nvSpPr>
      <dsp:spPr>
        <a:xfrm>
          <a:off x="0" y="3053631"/>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Validation data</a:t>
          </a:r>
          <a:endParaRPr lang="en-US" sz="6500" kern="1200"/>
        </a:p>
      </dsp:txBody>
      <dsp:txXfrm>
        <a:off x="77962" y="3131593"/>
        <a:ext cx="16425514" cy="1441126"/>
      </dsp:txXfrm>
    </dsp:sp>
    <dsp:sp modelId="{553D6C5E-89B3-4071-81A4-E2B299EE6237}">
      <dsp:nvSpPr>
        <dsp:cNvPr id="0" name=""/>
        <dsp:cNvSpPr/>
      </dsp:nvSpPr>
      <dsp:spPr>
        <a:xfrm>
          <a:off x="0" y="4650681"/>
          <a:ext cx="16581438" cy="164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New data for model to see if it truly understands (can generalize) </a:t>
          </a:r>
          <a:endParaRPr lang="en-US" sz="5100" kern="1200">
            <a:solidFill>
              <a:schemeClr val="bg1"/>
            </a:solidFill>
          </a:endParaRPr>
        </a:p>
      </dsp:txBody>
      <dsp:txXfrm>
        <a:off x="0" y="4650681"/>
        <a:ext cx="16581438" cy="1648237"/>
      </dsp:txXfrm>
    </dsp:sp>
    <dsp:sp modelId="{501CB61A-1E8B-40E1-ACB0-220EACECD329}">
      <dsp:nvSpPr>
        <dsp:cNvPr id="0" name=""/>
        <dsp:cNvSpPr/>
      </dsp:nvSpPr>
      <dsp:spPr>
        <a:xfrm>
          <a:off x="0" y="6298918"/>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Overfitting</a:t>
          </a:r>
          <a:endParaRPr lang="en-US" sz="6500" kern="1200"/>
        </a:p>
      </dsp:txBody>
      <dsp:txXfrm>
        <a:off x="77962" y="6376880"/>
        <a:ext cx="16425514" cy="1441126"/>
      </dsp:txXfrm>
    </dsp:sp>
    <dsp:sp modelId="{E14CE05A-3F29-4987-AE6A-E140B73C6E7B}">
      <dsp:nvSpPr>
        <dsp:cNvPr id="0" name=""/>
        <dsp:cNvSpPr/>
      </dsp:nvSpPr>
      <dsp:spPr>
        <a:xfrm>
          <a:off x="0" y="7895968"/>
          <a:ext cx="16581438" cy="40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When model performs well on the training data, but not the validation data (evidence of memorization)</a:t>
          </a:r>
          <a:endParaRPr lang="en-US" sz="5100" kern="1200">
            <a:solidFill>
              <a:schemeClr val="bg1"/>
            </a:solidFill>
          </a:endParaRPr>
        </a:p>
        <a:p>
          <a:pPr marL="285750" lvl="1" indent="-285750" algn="l" defTabSz="2266950">
            <a:lnSpc>
              <a:spcPct val="90000"/>
            </a:lnSpc>
            <a:spcBef>
              <a:spcPct val="0"/>
            </a:spcBef>
            <a:spcAft>
              <a:spcPct val="20000"/>
            </a:spcAft>
            <a:buChar char="•"/>
          </a:pPr>
          <a:r>
            <a:rPr lang="en-US" sz="5100" b="0" kern="1200">
              <a:solidFill>
                <a:schemeClr val="bg1"/>
              </a:solidFill>
            </a:rPr>
            <a:t>Ideally the accuracy and loss should be similar between both datasets</a:t>
          </a:r>
          <a:endParaRPr lang="en-US" sz="5100" kern="1200">
            <a:solidFill>
              <a:schemeClr val="bg1"/>
            </a:solidFill>
          </a:endParaRPr>
        </a:p>
      </dsp:txBody>
      <dsp:txXfrm>
        <a:off x="0" y="7895968"/>
        <a:ext cx="16581438" cy="40365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6/3/2024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07:48.34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1.665"/>
    </inkml:context>
    <inkml:brush xml:id="br0">
      <inkml:brushProperty name="width" value="0.05" units="cm"/>
      <inkml:brushProperty name="height" value="0.05" units="cm"/>
      <inkml:brushProperty name="ignorePressure" value="1"/>
    </inkml:brush>
  </inkml:definitions>
  <inkml:trace contextRef="#ctx0" brushRef="#br0">4937 17,'-54'-7,"-2"4,2-1,1 1,-4 6,4 1,-84 19,4-6,-860 59,799-72,-1142 62,1186-49,0 10,3 3,0 10,-233 93,-3 60,-34 17,391-200,9-6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2.431"/>
    </inkml:context>
    <inkml:brush xml:id="br0">
      <inkml:brushProperty name="width" value="0.05" units="cm"/>
      <inkml:brushProperty name="height" value="0.05" units="cm"/>
      <inkml:brushProperty name="ignorePressure" value="1"/>
    </inkml:brush>
  </inkml:definitions>
  <inkml:trace contextRef="#ctx0" brushRef="#br0">620 10,'-27'-7,"-3"7,0-3,0 3,-53 7,70-4,3 0,-4 1,4-1,-3 0,3 1,-3 2,3 1,0 0,-4-1,4 1,0 0,0 3,4-4,-14 14,-10 17,3 0,0 3,4 0,0 0,-34 80,44-87,3 0,0 4,3-4,0 1,1 2,2 1,1-4,6 57,1-70,-1 0,4-3,-1 3,1 0,0 0,3-3,0 3,0-4,0 1,0 0,3-1,0-2,1 2,2-2,-2-1,22 17,31 20,3-3,120 56,-190-103,150 77,3-1,187 128,-310-184,480 360,-426-314,-8 8,1 2,120 158,-131-134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3.530"/>
    </inkml:context>
    <inkml:brush xml:id="br0">
      <inkml:brushProperty name="width" value="0.05" units="cm"/>
      <inkml:brushProperty name="height" value="0.05" units="cm"/>
      <inkml:brushProperty name="ignorePressure" value="1"/>
    </inkml:brush>
  </inkml:definitions>
  <inkml:trace contextRef="#ctx0" brushRef="#br0">9470 48,'-993'-24,"-1114"1,657 153,417-20,-117-3,16-4,1088-100,-1341 121,1267-104,70-7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4.568"/>
    </inkml:context>
    <inkml:brush xml:id="br0">
      <inkml:brushProperty name="width" value="0.05" units="cm"/>
      <inkml:brushProperty name="height" value="0.05" units="cm"/>
      <inkml:brushProperty name="ignorePressure" value="1"/>
    </inkml:brush>
  </inkml:definitions>
  <inkml:trace contextRef="#ctx0" brushRef="#br0">1 1364,'10'-16,"0"-1,0 0,3 4,1-4,-1 4,0 0,4-1,26-19,147-80,-123 76,220-116,459-174,331-50,-757 274,-237 73,121-33,-174 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5.267"/>
    </inkml:context>
    <inkml:brush xml:id="br0">
      <inkml:brushProperty name="width" value="0.05" units="cm"/>
      <inkml:brushProperty name="height" value="0.05" units="cm"/>
      <inkml:brushProperty name="ignorePressure" value="1"/>
    </inkml:brush>
  </inkml:definitions>
  <inkml:trace contextRef="#ctx0" brushRef="#br0">253 0,'-40'143,"7"1,-24 206,11 296,6-56,13-420,17-143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09.763"/>
    </inkml:context>
    <inkml:brush xml:id="br0">
      <inkml:brushProperty name="width" value="0.05" units="cm"/>
      <inkml:brushProperty name="height" value="0.05" units="cm"/>
      <inkml:brushProperty name="ignorePressure" value="1"/>
    </inkml:brush>
  </inkml:definitions>
  <inkml:trace contextRef="#ctx0" brushRef="#br0">18 1,'-14'183,"11"1,20 219,-4-160,-6-83,-4-150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0.60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6.212"/>
    </inkml:context>
    <inkml:brush xml:id="br0">
      <inkml:brushProperty name="width" value="0.05" units="cm"/>
      <inkml:brushProperty name="height" value="0.05" units="cm"/>
      <inkml:brushProperty name="ignorePressure" value="1"/>
    </inkml:brush>
  </inkml:definitions>
  <inkml:trace contextRef="#ctx0" brushRef="#br0">761 0,'-10'30,"0"0,0 0,3 0,1 3,2-3,1 0,0 54,29 226,-22-264,199 954,-113-606,-80-358,3 24,1 0,6 117,-77-274,20 24,4 10,0-4,-7 7,-77-103,104 146,-1 4,1-1,0 1,-1 0,-2 3,-1 0,0 0,4 0,-7 0,3 3,1 0,-1 1,-3-1,3 0,-3 4,0 0,4-1,-4 4,-30 0,36 0,1 4,0-4,-1 3,1 0,3 1,-3 2,-1-2,4 2,-3 1,3 0,-3-1,-11 11,8 0,-1-4,4 4,-1-1,-2 1,6 0,-24 39,14-16,0 0,7 0,0 0,-1 4,4-1,-10 84,17-101,3 4,0-3,0 3,3-3,1 3,2-4,1 1,0 3,16 37,-16-54,-1 0,1 1,3-1,-3 0,3 1,0-4,0 0,0 3,0-3,3 0,-3 0,3-3,-3 3,4-4,-1 1,0 0,4-1,-4 1,21 3,-14-7,0 1,3-1,-3-3,3 0,-3 0,0 0,4-3,-4-1,0 1,3-4,-3 1,0-1,0 0,33-19,-26 9,0 4,-4-4,0-3,1 3,-1-3,-3 0,0-3,0 0,-3-1,23-32,-37 52,0-2,1-1,-1 0,0 1,-3 2,4-2,-1-1,-3 0,3 1,-3-1,0 0,0 1,0-1,0 0,0 1,0-1,0 0,-3 1,3-1,-3 0,-1 1,1-8,-17-19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7.393"/>
    </inkml:context>
    <inkml:brush xml:id="br0">
      <inkml:brushProperty name="width" value="0.05" units="cm"/>
      <inkml:brushProperty name="height" value="0.05" units="cm"/>
      <inkml:brushProperty name="ignorePressure" value="1"/>
    </inkml:brush>
  </inkml:definitions>
  <inkml:trace contextRef="#ctx0" brushRef="#br0">247 504,'30'14,"0"-4,3-4,-3 4,3-3,-3-4,4 1,-1-1,-3-3,3 0,1-3,-1-1,-3-2,40-11,-10 0,-3-3,66-33,-103 46,0-3,-3-3,3 3,-4-3,1-1,0 1,-4 0,4-4,23-33,-37 47,0-4,1 4,-1-4,0 4,-3-4,4 4,-1-4,-3 0,0 4,3-4,-3 1,0-1,0 4,0-4,0 0,0 1,0 2,0-2,-3-8,0 8,-1-4,1 3,-4 0,4 1,0-1,-4 4,4-4,-4 0,0 1,4 2,-4-2,-13-8,4 4,-4 0,0 0,0 4,0-4,-4 3,4 0,-3 4,3 0,-33-4,19 7,1 3,0 1,-1-1,1 7,0-3,-1 3,4 0,-3 3,3 0,0 4,0-4,0 7,3-3,1 3,-51 47,44-34,-1 4,4-4,0 7,0-3,4 3,2 0,1 3,3 0,0 1,-23 79,39-96,-2-1,2 1,1 0,3-1,0 1,0 0,3-1,1 1,-1-4,4 4,-1 0,4-1,-3-2,3-1,3 4,-3-4,4 0,-1-3,27 34,-23-34,3 3,0-3,0-3,3 3,0-4,1 1,-1 0,0-4,4 0,0-3,-1 4,1-4,0-4,-1 4,1-6,3 2,-3-2,33-1,36-3,4-7,-3-3,193-43,-280 50,-3 3,3-4,-4 1,4 0,-3-1,3 1,-3 0,3-4,-4 4,1-4,0 4,-1-4,1 0,10-9,-4-8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27.856"/>
    </inkml:context>
    <inkml:brush xml:id="br0">
      <inkml:brushProperty name="width" value="0.05" units="cm"/>
      <inkml:brushProperty name="height" value="0.05" units="cm"/>
      <inkml:brushProperty name="ignorePressure" value="1"/>
    </inkml:brush>
  </inkml:definitions>
  <inkml:trace contextRef="#ctx0" brushRef="#br0">1661 161,'17'-17,"43"-43,-60 57,3 0,0-1,-3 1,4 3,-4-3,3-1,-3 1,3 0,-3-1,4 1,-4 0,0-1,0 1,3 0,-3-1,0 1,0 0,0-7,0 10,-3-4,3 4,0 0,0-3,0 3,-4 0,4 0,0-3,-3 3,3 0,0 0,0-4,-3 4,3 0,0 0,-4 0,4-3,0 3,-3 0,3 0,-3 0,3 0,0 0,-4 0,4 0,0 0,-3 0,-44 3,31 1,-141 22,0 8,1 6,2 6,-202 91,306-114,0 4,0 3,3 3,0 1,1-1,2 7,1-3,3 6,-50 67,67-80,3 0,0 3,0 1,3-1,4 0,-1 1,1 2,3 1,0 0,3-1,1 1,2 0,1-1,3 1,3 60,1-74,-1 4,4-4,-1 0,1-3,0 4,3-1,0-3,3 3,-3-3,3 0,1 0,32 34,-22-31,2 0,1-3,0 0,-1-3,4 0,-3-1,3-2,47 16,9-4,4-6,-3-3,3-4,0-3,177-6,36-21,-263 10,0 1,-3-4,3 0,-4 0,64-30,-80 26,-10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09.369"/>
    </inkml:context>
    <inkml:brush xml:id="br0">
      <inkml:brushProperty name="width" value="0.05" units="cm"/>
      <inkml:brushProperty name="height" value="0.05" units="cm"/>
      <inkml:brushProperty name="ignorePressure" value="1"/>
    </inkml:brush>
  </inkml:definitions>
  <inkml:trace contextRef="#ctx0" brushRef="#br0">2374 1,'-70'43,"0"4,0 0,4 6,2 0,4 7,-106 127,-271 436,377-526,-80 136,-177 401,-43 276,264-630,12 0,11 6,-57 488,117-664,-84 1123,97-1193,0 0,17 73,-11-79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43.453"/>
    </inkml:context>
    <inkml:brush xml:id="br0">
      <inkml:brushProperty name="width" value="0.05" units="cm"/>
      <inkml:brushProperty name="height" value="0.05" units="cm"/>
      <inkml:brushProperty name="ignorePressure" value="1"/>
    </inkml:brush>
  </inkml:definitions>
  <inkml:trace contextRef="#ctx0" brushRef="#br0">3011 518,'3'-10,"1"0,-4 0,3 0,-3 0,0 3,0-3,0 0,0 0,0 0,-3 0,3 0,-4 0,1 3,0-3,-7-13,3 13,0 0,-3 0,4 0,-4 3,0-3,3 4,-3-1,0 0,-3 1,3-1,-24-10,-69-26,-154-40,94 36,96 27,1 3,-4 4,0 3,3 3,-3 4,-77 3,41 7,-4 6,3 4,-123 36,160-30,3 1,1 2,-71 44,-180 120,307-186,-26 22,-4 1,3 3,4 0,-1 3,1 1,3 2,0 1,-43 70,43-51,0 1,3 3,4 0,3 0,-27 117,30-77,4 0,6 0,4 3,3-3,7 0,3 0,3 0,30 107,-26-147,3 0,0 0,3-4,4 1,3 0,0-4,70 90,-67-103,4 0,3-3,0 0,0-1,3-6,1 4,-1-8,4 1,69 30,-42-27,-1-7,0 0,4-3,0-6,-1-1,114 4,-70-14,-3-3,0-7,159-29,-199 22,-4-6,1 0,-4-3,0-4,0-6,86-50,-129 69,-4-2,-3-4,4 0,-4 0,36-44,74-126,4-6,-131 189,0 4,1-4,-4 4,3-4,0 4,1-4,-4 4,3-4,-3 0,0 1,3 2,-3-2,0-1,0 4,0-4,0 0,0 1,-3-4,-4-37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1.165"/>
    </inkml:context>
    <inkml:brush xml:id="br0">
      <inkml:brushProperty name="width" value="0.05" units="cm"/>
      <inkml:brushProperty name="height" value="0.05" units="cm"/>
      <inkml:brushProperty name="ignorePressure" value="1"/>
    </inkml:brush>
  </inkml:definitions>
  <inkml:trace contextRef="#ctx0" brushRef="#br0">1388 28,'-37'-10,"4"3,-4 0,0 4,4 3,-4 0,1 0,-1 3,4 1,-54 12,17 4,3 4,4-1,-120 67,119-57,1 4,0 3,3 3,3 1,-70 66,111-94,-1 4,4-3,-1 3,1 0,0 0,-1 0,4 0,0 0,0 3,4 1,-1-4,0 3,4 0,0 1,-1-1,1 0,3 1,0-1,0 4,10 33,0-20,0-4,3 4,4-3,0 0,-1-1,4 1,0-4,4 1,39 46,-13-27,0 0,3-3,1-3,89 60,-106-84,3-3,-4-3,4-1,0-2,0-1,0 0,4-3,-4-3,3 0,-3-4,77-3,-1-7,-2-3,2-6,118-34,-154 30,0-7,0 0,-4-6,1 0,-4-7,1 0,-4-7,-4 0,1-3,0-3,-7-4,60-69,-107 109,0-3,1 0,-1 0,-3 0,0 0,0-3,0 3,-3-4,-1 1,8-37,-11 23,0 1,1-1,-8 0,4 4,-3-4,-10-43,9 60,-2 4,-1-4,-3 3,3 0,-3-3,0 4,0-1,-3 4,0-4,3 4,-4-4,-2 4,2-1,-2 1,2 3,-2 0,-1 0,-20-10,-16-7,0 4,-1 3,1 0,-4 7,-53-14,-13 10,0 4,-4 6,4 4,-194 23,264-13,3-1,0 4,0 4,0-1,0 4,3 3,-56 30,39-14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5.002"/>
    </inkml:context>
    <inkml:brush xml:id="br0">
      <inkml:brushProperty name="width" value="0.05" units="cm"/>
      <inkml:brushProperty name="height" value="0.05" units="cm"/>
      <inkml:brushProperty name="ignorePressure" value="1"/>
    </inkml:brush>
  </inkml:definitions>
  <inkml:trace contextRef="#ctx0" brushRef="#br0">4560 3588,'-17'3,"1"0,-1-3,0 4,1-4,-1 0,0-4,1 4,-1-3,0 0,1-1,-21-9,30 10,-3-1,4-2,-4 2,3-2,-3-1,3 0,1 1,-1-1,0 0,1 1,-1-4,0 3,4-3,-4 3,4-3,0 0,-1 4,1-4,0 0,-4-14,4 1,-1 3,4-3,0 3,0-4,0 4,4 0,-1-3,0 3,4-3,-4 3,4 0,16-34,14-16,0 0,49-66,-82 132,26-36,0-3,3 3,0 3,4 1,0 2,3 1,0 0,3 3,0 3,71-33,-58 33,4 4,-3 3,3 3,0 4,3 0,-3 6,4 0,82 1,-62 6,162 26,-216-19,4 0,-1-1,-3 8,3-4,-3 3,0 0,54 37,-268-153,124 66,7-3,-4-3,7 0,0-4,0 0,-56-79,79 86,-3-4,3 1,4-4,3 1,0-1,0-3,3 3,4-3,-7-60,3-6,-3-164,20 220,4 3,-1-3,7 0,20-93,-23 139,-4-2,4-1,-1 4,1-4,3 4,-3-1,3-2,0 2,0 1,0 3,3-3,-3 3,3-4,1 4,-1 0,0 0,21-6,-18 6,4 3,0 0,-3 4,3-4,0 4,0 0,0-1,3 4,-3 0,0 0,0 0,0 4,37 6,-54-10,4 0,-4 0,1 3,2-3,-2 3,2-3,-2 4,2-4,-2 3,-1 0,0-3,4 4,-4-1,1 0,-1 1,0-1,1 0,-1 1,0-1,1 4,2 3,-32 16,19-22,-20 16,1-4,-1 1,-3 0,0-4,0 0,0-3,0 0,-3 0,3-3,-47 3,14-3,3-7,-4 0,4-4,-100-19,-713-197,766 190,14 3,3-3,0-6,3-1,-89-56,172 93,4 0,-3-4,3 4,-3 0,3-3,-4 3,4-3,-3 3,3 0,-3-4,3 4,-4-3,4 3,0-3,-3-1,3 4,0-3,-3 3,3-3,0-1,0 4,0-3,-4 3,4-3,0-1,0 4,0-6,-6-31,2 37,1 0,0 0,-1 0,-2 0,2 0,1 0,0 0,-4 0,4 0,-1 3,1-3,0 4,-4-4,-3 3,7 0,-247 101,16-4,-229 46,380-126,-4-3,4-4,-144 4,167-20,0-1,0-6,0 0,0-3,-100-37,143 47,14-1,-4 1,1 3,2-3,-2 3,2 0,-2-4,-1 4,4 0,-4 0,-6 0,9 4,1-4,3 0,-3 3,3 0,-4-3,4 4,-3-4,3 3,0 0,-3-3,3 4,0-1,-4-3,4 3,0 1,0-1,-3-3,3 3,0 1,0-1,0-3,0 3,0 1,0-1,0-3,3 7,-6 33,0 0,-4 0,0 0,-3 0,0-4,-3 4,0-3,-41 73,-16 10,-103 137,146-217,-23 26,-6 1,-1-7,-3 0,-3 0,-104 67,-376 206,496-310,-33 21,160-31,83 0,-3 7,280 74,-393-81,3 4,-3 3,-1 0,-2 3,2 4,-6-1,4 1,-4 6,0-3,-4 4,1 2,0 1,33 50,-37-37,0 3,-6 4,3-1,-7 1,1 0,-4 3,-4 0,11 66,0 58,3 256,-30-437,0-3,0 3,0 1,0-1,0 0,0 1,3-1,-3 0,0-3,0 4,3-1,-3 0,4 4,-1-7,-3 0,0 0,0 0,3 3,-3-3,0 0,0 0,4 0,-4 0,0 0,0 0,0 0,3 0,-3 0,0 0,0 0,3 0,-3 0,0 0,0 0,4 0,-4 0,0 0,0 0,3-3,-3 3,0 0,0 0,0 0,3-3,57-64,-40 44,14-17,169-180,-170 183,4 4,3 3,0 0,43-27,-56 44,0-1,-1 4,4 0,-3 0,3 4,0-1,0 0,-3 4,3 0,56 3,-62 3,-1-3,0 3,1 4,-1-4,-3 4,3 0,1 3,-4 0,3 0,-3 0,0 3,0 0,0 1,17 16,26 36,-3 1,-7 6,1 1,56 102,-107-176,-3 0,0 4,3-4,-3 0,0 0,4 0,-4 0,0 3,3-3,-3 0,3 0,-3 0,0 0,4 0,-4 0,0 0,3 0,-3 0,3 0,-3 0,0-3,4 3,-4 0,0 0,3 0,-3 0,0-4,3 4,-3 0,0 0,4 0,-4-3,0 3,53-40,-36 27,3-1,16-16,4 0,0 4,60-28,-86 48,2 2,1-2,0 2,-4 1,4 0,-1-1,1 4,0-3,-1 3,1 0,0 3,-1-3,28 10,39 17,140 60,-156-57,-17-10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0.432"/>
    </inkml:context>
    <inkml:brush xml:id="br0">
      <inkml:brushProperty name="width" value="0.05" units="cm"/>
      <inkml:brushProperty name="height" value="0.05" units="cm"/>
      <inkml:brushProperty name="ignorePressure" value="1"/>
    </inkml:brush>
  </inkml:definitions>
  <inkml:trace contextRef="#ctx0" brushRef="#br0">354 1,'-16'43,"-1"1,4-1,3 4,0-4,0 4,0 46,0 0,-227 2004,217-1634,20-3,90 734,-50-914,107 856,-137-872,-10-238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4.100"/>
    </inkml:context>
    <inkml:brush xml:id="br0">
      <inkml:brushProperty name="width" value="0.05" units="cm"/>
      <inkml:brushProperty name="height" value="0.05" units="cm"/>
      <inkml:brushProperty name="ignorePressure" value="1"/>
    </inkml:brush>
  </inkml:definitions>
  <inkml:trace contextRef="#ctx0" brushRef="#br0">6448 1353,'-4'-30,"1"0,0 4,-4-1,0-3,-3 3,0 1,0-1,0 0,-3 1,-4 2,4 1,-4 0,1-1,-4 1,3 3,-36-30,-21-13,-6 3,0 3,-130-70,34 27,-8 10,-2 7,-4 10,-270-71,340 114,0 7,-4 6,4 4,-3 6,0 4,-1 6,1 7,-190 37,133 0,3 9,4 4,3 10,-164 97,-602 423,-158 283,1064-843,0 0,4 4,-1-1,4 0,-1 4,-22 46,42-76,1 0,0 3,-1-4,4 1,-3 3,3-3,0-1,0 4,0-3,0 3,0-3,0-1,3 4,1 7,-4-17,3 0,0 0,-3 3,4-3,-1 0,-3 0,3 0,1 0,-1 0,-3 0,3 0,1 0,-4 0,3-3,0 3,-3 0,4 0,-1-3,-3 3,3 0,-3-4,7 4,3-6,110-41,0-3,123-80,221-157,-174 101,-30 22,90-56,433-200,-716 397,-37 23,-27 3,-3-3,0 0,0 0,0 0,0 0,0 4,3-4,-3 0,0 0,0 3,0-3,0 0,0 0,0 0,0 3,0-3,0 0,0 0,0 4,0-4,0 0,0 0,0 3,0-3,0 0,0 0,0 0,0 3,0-3,0 0,0 0,0 4,0-4,-3 0,3 0,-17 30,1-4,-1 1,-3 0,0-4,-40 40,0 1,57-61,-111 127,-162 233,276-363,0 0,-4 4,4-4,0 3,0-3,-3 3,3-3,0 0,0 4,0-4,0 3,-3-3,3 3,0-3,0 4,0-4,0 3,0-3,3 7,-3-7,0 0,0 0,0 3,3-3,-3 0,0 0,0 0,4 0,-4 3,0-3,0 0,3 0,-3 0,0 0,3 0,-3 0,0 0,4 0,-4 0,0 0,3 0,-3 0,3 0,81-20,-68 14,681-248,386-109,-1069 360,2-4,1 4,-4-1,4 4,0-3,16 3,-30 0,-3 0,4 0,-1 0,-3 0,3 0,1 0,-4 0,3 3,0-3,-3 0,4 4,-1-4,-3 0,3 3,1-3,-4 3,3-3,-3 4,3-4,-3 3,4-3,-4 3,0-3,3 4,-3-1,0-3,3 3,-3 1,0-4,0 3,0 0,4-3,-4 4,0-1,0 0,0-3,0 4,0-1,0-3,-4 7,1 23,-4-4,1 4,-11 27,10-34,1 1,-1 2,0-2,4-1,-4 37,11-57,-4 1,0-1,0 0,0 1,3-4,-3 3,0 0,3 1,-3-1,4 0,-4 1,3-4,0 3,-3 0,4 1,-1-4,-3 3,3 0,1-3,-1 4,0-4,-3 3,4-3,-1 3,0-3,1 0,-1 4,0-4,1 0,-1 0,0 0,1 0,2 0,21 3,0-3,-1 0,34-7,-33 4,226-30,327-94,100-13,-663 137,-10-1,-1 4,4-3,-3 3,0 0,-1 0,1 0,0 0,-1 0,1 0,0 0,-1 3,4-3,-3 4,6 2,-13-6,0 0,4 0,-4 0,0 0,0 0,0 0,0 4,0-4,0 0,0 0,0 0,0 0,0 3,0-3,0 0,0 0,0 0,0 3,0-3,0 0,0 0,0 0,0 0,0 4,0-4,0 0,0 0,0 0,0 0,0 3,0-3,0 0,-4 0,4 0,0 0,0 0,0 0,0 3,0-3,0 0,-3 0,3 0,0 0,0 0,0 0,-10 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5.262"/>
    </inkml:context>
    <inkml:brush xml:id="br0">
      <inkml:brushProperty name="width" value="0.05" units="cm"/>
      <inkml:brushProperty name="height" value="0.05" units="cm"/>
      <inkml:brushProperty name="ignorePressure" value="1"/>
    </inkml:brush>
  </inkml:definitions>
  <inkml:trace contextRef="#ctx0" brushRef="#br0">5460 2447,'0'-77,"-7"-3,1 3,-8 1,1-1,-7 0,-30-76,-13-14,-134-243,160 347,1 3,-4 3,-4 1,-2-1,-1 4,-3 3,-63-50,29 36,1 8,0 2,-7 4,-130-56,60 42,-307-76,-166 17,279 76,-482-6,576 56,0 11,-404 72,528-62,66-14,0 3,-114 37,184-50,-3 0,3 0,0 0,-3 0,3 0,0 0,0 0,-4 3,4-3,0 0,0 0,-3 0,3 0,0 0,0 4,-3-4,3 0,0 0,0 3,0-3,0 0,-4 0,4 0,0 3,0-3,0 0,0 4,0-4,0 0,-3 3,30 14,59 9,-76-26,147 34,203 9,170-16,23 3,-529-27,-4-3,0 0,3 3,34 11,-57-11,0-3,0 0,3 3,-3-3,0 0,0 4,0-4,0 3,0-3,0 0,-3 3,3-3,0 0,0 4,0-4,0 0,0 0,0 3,0-3,-4 0,4 3,0-3,0 0,0 0,-3 4,3-4,-3 3,-27 37,23-33,7-4,-17 14,4 3,0-4,3 4,-14 27,21-44,3 1,-3 2,3-2,-4-1,4 0,-3 4,3-4,0 1,0-1,0 4,0-4,0 0,0 4,0-4,0 1,3-1,-3 4,0-4,4 0,-4 1,3-1,-3 4,3-4,1 0,-4 1,3-1,0 0,1 1,-1-1,7 4,0-1,0 1,3 0,-3-1,4-2,-1 2,0-2,-3-1,27 4,110 3,-97-7,73 0,150 14,-246-14,3 4,0 0,-3-1,-1 4,1 0,3 0,23 17,-16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6.581"/>
    </inkml:context>
    <inkml:brush xml:id="br0">
      <inkml:brushProperty name="width" value="0.05" units="cm"/>
      <inkml:brushProperty name="height" value="0.05" units="cm"/>
      <inkml:brushProperty name="ignorePressure" value="1"/>
    </inkml:brush>
  </inkml:definitions>
  <inkml:trace contextRef="#ctx0" brushRef="#br0">1 474,'53'-40,"4"0,0 4,3 2,0 1,116-40,-32 26,219-43,-193 57,3 9,1 8,2 9,-2 7,326 40,-307-7,0 7,1 10,-4 7,346 160,-332-117,202 136,-296-162,-6 2,-1 4,114 124,-187-174,-4 0,-2 0,-1 3,0 0,-3 1,0-1,0 4,-6-1,2 1,-2 3,-4-3,13 63,-3-24,7 18,-37-98,-374-269,-26-20,384 276,-4-3,0 7,0-4,0 4,-4 3,-52-17,69 27,0-3,1 3,-1-4,-3 4,3 4,1-4,-1 3,0 0,1 1,-1-1,0 4,1-1,-1 1,-23 13,-150 113,137-93,-4 0,-63 34,110-71,3 0,-3 1,4-1,-4 0,0-3,3 4,-3-4,0 3,0-3,3 0,-3 0,0 0,0-3,0 3,4-4,-4 4,-10-6,-10-8,3 1,0 0,-49-37,22 13,-82-53,-8 7,-169-71,256 131,1 3,-1 0,-3 7,3-1,-3 1,0 6,0 1,0 6,-76 3,109 0,0 1,1 2,-1 1,-46 20,69-27,-2 0,2 0,1 0,0 0,-4 0,4-4,-1 4,1 0,-4-3,4 3,0-3,-1 3,1-4,0 4,-1-3,-6-4,-10-3,-100-43,0 6,-6 4,2 6,-216-36,174 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7.530"/>
    </inkml:context>
    <inkml:brush xml:id="br0">
      <inkml:brushProperty name="width" value="0.05" units="cm"/>
      <inkml:brushProperty name="height" value="0.05" units="cm"/>
      <inkml:brushProperty name="ignorePressure" value="1"/>
    </inkml:brush>
  </inkml:definitions>
  <inkml:trace contextRef="#ctx0" brushRef="#br0">0 83,'43'-16,"1"2,-4 1,3 0,4 6,-4-3,0 7,4-1,-4 1,1 3,2 3,-2 1,2 2,48 14,6 7,-4 6,4 4,-6 3,146 80,-77-20,-3 7,-3 9,-7 4,153 157,-36 6,239 324,-486-580,54 66,102 180,-159-246,-4 0,1 3,-1-4,-3 4,0 0,-3 0,-1 0,1 4,-4-4,1 0,-4 60,0-90,0 0,0 0,0 0,0 0,0 0,0 0,-4-4,4 4,0 0,0 0,0 0,0 0,0 0,0 0,-3 0,3 0,0 0,0 0,0 0,0 0,-3 0,3 0,0 0,0 0,0 0,0 0,0 0,-4 0,4 0,0 0,0 0,0 0,0 0,0 0,0 0,-3 4,3-4,0 0,0 0,0 0,0 0,0 0,0 0,0 0,0 3,-3-3,3 0,0 0,0 0,0 0,0 0,0 0,0 3,0-3,0 0,0 0,0 0,0 0,0 4,0-4,0 0,0 0,0 0,0 0,0 3,-257-263,-243-230,357 363,-261-176,334 256,-106-49,152 86,4 0,-3 0,0 3,-1 0,-2 1,2 2,1 1,-4 0,-23 3,40 0,-3 3,3-3,0 3,0 1,0-1,0 0,0 4,0-4,0 4,0-4,0 4,3 0,-3-1,4 1,-4 3,3-3,0-1,-13 21,20-27,0 0,0 3,0-3,0 0,0 0,0 0,-3 4,3-4,0 0,0 0,0 0,0 3,0-3,-3 0,3 0,0 0,0 0,0 0,-4 3,4-3,0 0,0 0,0 0,-3 0,3 0,0 0,0 0,-3 0,3 0,0 0,0 0,-4 0,4 0,0 0,0 0,-3 0,3 0,0 0,0 0,0 0,-3 0,3-3,0 3,0 0,0 0,-4 0,4 0,0 0,0-3,-20-41,14 28,-41-91,-3 0,-3 4,-7 3,-4 0,-6 7,-143-157,176 213,1 0,-4 4,0 3,0 0,-87-47,-53-9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9.283"/>
    </inkml:context>
    <inkml:brush xml:id="br0">
      <inkml:brushProperty name="width" value="0.05" units="cm"/>
      <inkml:brushProperty name="height" value="0.05" units="cm"/>
      <inkml:brushProperty name="ignorePressure" value="1"/>
    </inkml:brush>
  </inkml:definitions>
  <inkml:trace contextRef="#ctx0" brushRef="#br0">3967 1,'-400'93,"-627"237,-6 140,656-283,170-74,7 7,7 7,-270 236,453-356,3-4,0 4,4-4,-4 4,1 0,-1-1,-6 14,13-20,-4 4,4-1,0-3,0 3,0 1,0-4,0 3,-3 0,3 1,0-4,3 3,-3 0,0-3,0 4,0-1,0-3,0 3,4 1,-4-4,0 3,3 0,-3-3,0 4,3-4,-3 3,4 0,-4-3,6 4,21 26,0-7,3 4,0-4,3-3,44 27,176 69,-166-79,136 76,-216-109,-1-1,-2 0,2 1,1 2,0-2,-4 2,4-2,-4 2,4 1,-4-4,0 4,1 0,6 13,-7-14,-3 1,0 0,0-4,0 4,0-1,0 1,0 0,0-1,0 1,-3 0,3-1,-4 1,1-4,3 4,-10 10,-13 33,6-24,4 4,-1 0,1 0,-7 37,20-57,-3 0,3-3,0 3,0-4,0 4,0-3,0 3,0 0,3-3,-3 3,3-4,1 4,-4-3,3 3,4-3,-4-1,0 1,1 3,2-3,8 9,29 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0.358"/>
    </inkml:context>
    <inkml:brush xml:id="br0">
      <inkml:brushProperty name="width" value="0.05" units="cm"/>
      <inkml:brushProperty name="height" value="0.05" units="cm"/>
      <inkml:brushProperty name="ignorePressure" value="1"/>
    </inkml:brush>
  </inkml:definitions>
  <inkml:trace contextRef="#ctx0" brushRef="#br0">1 0,'70'23,"3"-6,1-4,-1 1,4-8,76 1,-43 0,1497 13,69 6,-1306 8,-90-8,357-9,-580-20,99-21,-82 4</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-1 for m and 5 for b to make things easier to visualize)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y hat here (the one with the little hat), is going to be our estimate of the true value, y. Most of the time, our guess is going to be a bit off, so how do we correct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100" b="0" i="0" u="none" strike="noStrike" kern="1200" dirty="0">
                <a:solidFill>
                  <a:schemeClr val="tx1"/>
                </a:solidFill>
                <a:effectLst/>
                <a:latin typeface="Trebuchet MS" pitchFamily="34" charset="0"/>
                <a:ea typeface="+mn-ea"/>
                <a:cs typeface="+mn-cs"/>
              </a:rPr>
              <a:t>So if it’s been a while since seeing some of these math symbols, no problem, we can code our RMSE like this. For each of our points, we’ll figure out what the difference is between y and </a:t>
            </a:r>
            <a:r>
              <a:rPr lang="en-US" sz="1100" b="0" i="0" u="none" strike="noStrike" kern="1200" dirty="0" err="1">
                <a:solidFill>
                  <a:schemeClr val="tx1"/>
                </a:solidFill>
                <a:effectLst/>
                <a:latin typeface="Trebuchet MS" pitchFamily="34" charset="0"/>
                <a:ea typeface="+mn-ea"/>
                <a:cs typeface="+mn-cs"/>
              </a:rPr>
              <a:t>mx+b</a:t>
            </a:r>
            <a:r>
              <a:rPr lang="en-US" sz="1100" b="0" i="0" u="none" strike="noStrike" kern="1200" dirty="0">
                <a:solidFill>
                  <a:schemeClr val="tx1"/>
                </a:solidFill>
                <a:effectLst/>
                <a:latin typeface="Trebuchet MS" pitchFamily="34" charset="0"/>
                <a:ea typeface="+mn-ea"/>
                <a:cs typeface="+mn-cs"/>
              </a:rPr>
              <a:t>. Then we’ll square that difference, and then take the average of all squared differences.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dirty="0">
                <a:hlinkClick r:id="rId3"/>
              </a:rPr>
              <a:t>https://black.now.sh/</a:t>
            </a:r>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Code:</a:t>
            </a:r>
          </a:p>
          <a:p>
            <a:pPr rtl="0" fontAlgn="base"/>
            <a:r>
              <a:rPr lang="en-US" sz="1100" b="0" i="0" u="none" strike="noStrike" kern="1200" dirty="0">
                <a:solidFill>
                  <a:schemeClr val="tx1"/>
                </a:solidFill>
                <a:effectLst/>
                <a:latin typeface="Trebuchet MS" pitchFamily="34" charset="0"/>
                <a:ea typeface="+mn-ea"/>
                <a:cs typeface="+mn-cs"/>
              </a:rPr>
              <a:t>data = [(1, 3), (2, 5)]</a:t>
            </a:r>
          </a:p>
          <a:p>
            <a:pPr rtl="0" fontAlgn="base"/>
            <a:r>
              <a:rPr lang="en-US" sz="1100" b="0" i="0" u="none" strike="noStrike" kern="1200" dirty="0">
                <a:solidFill>
                  <a:schemeClr val="tx1"/>
                </a:solidFill>
                <a:effectLst/>
                <a:latin typeface="Trebuchet MS" pitchFamily="34" charset="0"/>
                <a:ea typeface="+mn-ea"/>
                <a:cs typeface="+mn-cs"/>
              </a:rPr>
              <a:t>m = -1</a:t>
            </a:r>
          </a:p>
          <a:p>
            <a:pPr rtl="0" fontAlgn="base"/>
            <a:r>
              <a:rPr lang="en-US" sz="1100" b="0" i="0" u="none" strike="noStrike" kern="1200" dirty="0">
                <a:solidFill>
                  <a:schemeClr val="tx1"/>
                </a:solidFill>
                <a:effectLst/>
                <a:latin typeface="Trebuchet MS" pitchFamily="34" charset="0"/>
                <a:ea typeface="+mn-ea"/>
                <a:cs typeface="+mn-cs"/>
              </a:rPr>
              <a:t>b = 5</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def </a:t>
            </a:r>
            <a:r>
              <a:rPr lang="en-US" sz="1100" b="0" i="0" u="none" strike="noStrike" kern="1200" dirty="0" err="1">
                <a:solidFill>
                  <a:schemeClr val="tx1"/>
                </a:solidFill>
                <a:effectLst/>
                <a:latin typeface="Trebuchet MS" pitchFamily="34" charset="0"/>
                <a:ea typeface="+mn-ea"/>
                <a:cs typeface="+mn-cs"/>
              </a:rPr>
              <a:t>get_rmse</a:t>
            </a:r>
            <a:r>
              <a:rPr lang="en-US" sz="1100" b="0" i="0" u="none" strike="noStrike" kern="1200" dirty="0">
                <a:solidFill>
                  <a:schemeClr val="tx1"/>
                </a:solidFill>
                <a:effectLst/>
                <a:latin typeface="Trebuchet MS" pitchFamily="34" charset="0"/>
                <a:ea typeface="+mn-ea"/>
                <a:cs typeface="+mn-cs"/>
              </a:rPr>
              <a:t>(data, m, b):</a:t>
            </a:r>
          </a:p>
          <a:p>
            <a:pPr rtl="0" fontAlgn="base"/>
            <a:r>
              <a:rPr lang="en-US" sz="1100" b="0" i="0" u="none" strike="noStrike" kern="1200" dirty="0">
                <a:solidFill>
                  <a:schemeClr val="tx1"/>
                </a:solidFill>
                <a:effectLst/>
                <a:latin typeface="Trebuchet MS" pitchFamily="34" charset="0"/>
                <a:ea typeface="+mn-ea"/>
                <a:cs typeface="+mn-cs"/>
              </a:rPr>
              <a:t>    """Calculates Mean Square Error"""</a:t>
            </a:r>
          </a:p>
          <a:p>
            <a:pPr rtl="0" fontAlgn="base"/>
            <a:r>
              <a:rPr lang="en-US" sz="1100" b="0" i="0" u="none" strike="noStrike" kern="1200" dirty="0">
                <a:solidFill>
                  <a:schemeClr val="tx1"/>
                </a:solidFill>
                <a:effectLst/>
                <a:latin typeface="Trebuchet MS" pitchFamily="34" charset="0"/>
                <a:ea typeface="+mn-ea"/>
                <a:cs typeface="+mn-cs"/>
              </a:rPr>
              <a:t>    n = </a:t>
            </a:r>
            <a:r>
              <a:rPr lang="en-US" sz="1100" b="0" i="0" u="none" strike="noStrike" kern="1200" dirty="0" err="1">
                <a:solidFill>
                  <a:schemeClr val="tx1"/>
                </a:solidFill>
                <a:effectLst/>
                <a:latin typeface="Trebuchet MS" pitchFamily="34" charset="0"/>
                <a:ea typeface="+mn-ea"/>
                <a:cs typeface="+mn-cs"/>
              </a:rPr>
              <a:t>len</a:t>
            </a:r>
            <a:r>
              <a:rPr lang="en-US" sz="1100" b="0" i="0" u="none" strike="noStrike" kern="1200" dirty="0">
                <a:solidFill>
                  <a:schemeClr val="tx1"/>
                </a:solidFill>
                <a:effectLst/>
                <a:latin typeface="Trebuchet MS" pitchFamily="34" charset="0"/>
                <a:ea typeface="+mn-ea"/>
                <a:cs typeface="+mn-cs"/>
              </a:rPr>
              <a:t>(data)</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0</a:t>
            </a:r>
          </a:p>
          <a:p>
            <a:pPr rtl="0" fontAlgn="base"/>
            <a:r>
              <a:rPr lang="en-US" sz="1100" b="0" i="0" u="none" strike="noStrike" kern="1200" dirty="0">
                <a:solidFill>
                  <a:schemeClr val="tx1"/>
                </a:solidFill>
                <a:effectLst/>
                <a:latin typeface="Trebuchet MS" pitchFamily="34" charset="0"/>
                <a:ea typeface="+mn-ea"/>
                <a:cs typeface="+mn-cs"/>
              </a:rPr>
              <a:t>    for x, y in data:</a:t>
            </a:r>
          </a:p>
          <a:p>
            <a:pPr rtl="0" fontAlgn="base"/>
            <a:r>
              <a:rPr lang="en-US" sz="1100" b="0" i="0" u="none" strike="noStrike" kern="1200" dirty="0">
                <a:solidFill>
                  <a:schemeClr val="tx1"/>
                </a:solidFill>
                <a:effectLst/>
                <a:latin typeface="Trebuchet MS" pitchFamily="34" charset="0"/>
                <a:ea typeface="+mn-ea"/>
                <a:cs typeface="+mn-cs"/>
              </a:rPr>
              <a:t>        # Find predicted y</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 m*</a:t>
            </a:r>
            <a:r>
              <a:rPr lang="en-US" sz="1100" b="0" i="0" u="none" strike="noStrike" kern="1200" dirty="0" err="1">
                <a:solidFill>
                  <a:schemeClr val="tx1"/>
                </a:solidFill>
                <a:effectLst/>
                <a:latin typeface="Trebuchet MS" pitchFamily="34" charset="0"/>
                <a:ea typeface="+mn-ea"/>
                <a:cs typeface="+mn-cs"/>
              </a:rPr>
              <a:t>x+b</a:t>
            </a:r>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    	# Square difference between </a:t>
            </a:r>
          </a:p>
          <a:p>
            <a:pPr rtl="0" fontAlgn="base"/>
            <a:r>
              <a:rPr lang="en-US" sz="1100" b="0" i="0" u="none" strike="noStrike" kern="1200" dirty="0">
                <a:solidFill>
                  <a:schemeClr val="tx1"/>
                </a:solidFill>
                <a:effectLst/>
                <a:latin typeface="Trebuchet MS" pitchFamily="34" charset="0"/>
                <a:ea typeface="+mn-ea"/>
                <a:cs typeface="+mn-cs"/>
              </a:rPr>
              <a:t>    	# prediction and true value</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a:t>
            </a:r>
          </a:p>
          <a:p>
            <a:pPr rtl="0" fontAlgn="base"/>
            <a:r>
              <a:rPr lang="en-US" sz="1100" b="0" i="0" u="none" strike="noStrike" kern="1200" dirty="0">
                <a:solidFill>
                  <a:schemeClr val="tx1"/>
                </a:solidFill>
                <a:effectLst/>
                <a:latin typeface="Trebuchet MS" pitchFamily="34" charset="0"/>
                <a:ea typeface="+mn-ea"/>
                <a:cs typeface="+mn-cs"/>
              </a:rPr>
              <a:t>    	    y - </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)**2</a:t>
            </a:r>
          </a:p>
          <a:p>
            <a:pPr rtl="0" fontAlgn="base"/>
            <a:r>
              <a:rPr lang="en-US" sz="1100" b="0" i="0" u="none" strike="noStrike" kern="1200" dirty="0">
                <a:solidFill>
                  <a:schemeClr val="tx1"/>
                </a:solidFill>
                <a:effectLst/>
                <a:latin typeface="Trebuchet MS" pitchFamily="34" charset="0"/>
                <a:ea typeface="+mn-ea"/>
                <a:cs typeface="+mn-cs"/>
              </a:rPr>
              <a:t>    # Get average squared difference</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mse</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n</a:t>
            </a:r>
          </a:p>
          <a:p>
            <a:pPr rtl="0" fontAlgn="base"/>
            <a:r>
              <a:rPr lang="en-US" sz="1100" b="0" i="0" u="none" strike="noStrike" kern="1200" dirty="0">
                <a:solidFill>
                  <a:schemeClr val="tx1"/>
                </a:solidFill>
                <a:effectLst/>
                <a:latin typeface="Trebuchet MS" pitchFamily="34" charset="0"/>
                <a:ea typeface="+mn-ea"/>
                <a:cs typeface="+mn-cs"/>
              </a:rPr>
              <a:t>    # Square root for original units</a:t>
            </a:r>
          </a:p>
          <a:p>
            <a:pPr rtl="0" fontAlgn="base"/>
            <a:r>
              <a:rPr lang="en-US" sz="1100" b="0" i="0" u="none" strike="noStrike" kern="1200" dirty="0">
                <a:solidFill>
                  <a:schemeClr val="tx1"/>
                </a:solidFill>
                <a:effectLst/>
                <a:latin typeface="Trebuchet MS" pitchFamily="34" charset="0"/>
                <a:ea typeface="+mn-ea"/>
                <a:cs typeface="+mn-cs"/>
              </a:rPr>
              <a:t>    return </a:t>
            </a:r>
            <a:r>
              <a:rPr lang="en-US" sz="1100" b="0" i="0" u="none" strike="noStrike" kern="1200" dirty="0" err="1">
                <a:solidFill>
                  <a:schemeClr val="tx1"/>
                </a:solidFill>
                <a:effectLst/>
                <a:latin typeface="Trebuchet MS" pitchFamily="34" charset="0"/>
                <a:ea typeface="+mn-ea"/>
                <a:cs typeface="+mn-cs"/>
              </a:rPr>
              <a:t>mse</a:t>
            </a:r>
            <a:r>
              <a:rPr lang="en-US" sz="1100" b="0" i="0" u="none" strike="noStrike" kern="1200" dirty="0">
                <a:solidFill>
                  <a:schemeClr val="tx1"/>
                </a:solidFill>
                <a:effectLst/>
                <a:latin typeface="Trebuchet MS" pitchFamily="34" charset="0"/>
                <a:ea typeface="+mn-ea"/>
                <a:cs typeface="+mn-cs"/>
              </a:rPr>
              <a:t> ** .5</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a:t>
            </a:r>
            <a:r>
              <a:rPr lang="en-US" sz="1100" b="0" i="0" u="none" strike="noStrike" kern="1200" dirty="0" err="1">
                <a:solidFill>
                  <a:schemeClr val="tx1"/>
                </a:solidFill>
                <a:effectLst/>
                <a:latin typeface="Trebuchet MS" pitchFamily="34" charset="0"/>
                <a:ea typeface="+mn-ea"/>
                <a:cs typeface="+mn-cs"/>
              </a:rPr>
              <a:t>x,y</a:t>
            </a:r>
            <a:r>
              <a:rPr lang="en-US" sz="1100" b="0" i="0" u="none" strike="noStrike" kern="1200" dirty="0">
                <a:solidFill>
                  <a:schemeClr val="tx1"/>
                </a:solidFill>
                <a:effectLst/>
                <a:latin typeface="Trebuchet MS" pitchFamily="34" charset="0"/>
                <a:ea typeface="+mn-ea"/>
                <a:cs typeface="+mn-cs"/>
              </a:rPr>
              <a:t> points, and told it to graph that area). Turns out, the computer isn’t the best at calculus, so we’re going to help it cheat.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have two leavers to help us move: m and b. We can change b, our intercept, or m, our slope. Let’s start with b, our intercept. If we subtract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Cool, our line hits one of the points now, but it’s missing the other one. Let’s increase the slope by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Darn it, now we’re missing both points, but the MSE did decrease from 2.5 to one.</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p>
          <a:p>
            <a:pPr rtl="0" fontAlgn="base"/>
            <a:endParaRPr lang="en-US" sz="1100" b="0" i="0" u="none" strike="noStrike" kern="1200" dirty="0">
              <a:solidFill>
                <a:schemeClr val="tx1"/>
              </a:solidFill>
              <a:effectLst/>
              <a:latin typeface="Trebuchet MS" pitchFamily="34" charset="0"/>
              <a:ea typeface="+mn-ea"/>
              <a:cs typeface="+mn-cs"/>
            </a:endParaRPr>
          </a:p>
          <a:p>
            <a:pPr algn="l"/>
            <a:r>
              <a:rPr lang="en-US" sz="1100" b="0" i="0" u="none" strike="noStrike" kern="1200" dirty="0">
                <a:solidFill>
                  <a:schemeClr val="tx1"/>
                </a:solidFill>
                <a:effectLst/>
                <a:latin typeface="Trebuchet MS" pitchFamily="34" charset="0"/>
                <a:ea typeface="+mn-ea"/>
                <a:cs typeface="+mn-cs"/>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 </a:t>
            </a:r>
            <a:r>
              <a:rPr lang="en-US" sz="1800" b="0" i="0" u="none" strike="noStrike" baseline="0" dirty="0">
                <a:latin typeface="URWPalladioL-Roma"/>
              </a:rPr>
              <a:t>The amount we travel is something we decide, and it is a parameter called learning rate.</a:t>
            </a:r>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After a few steps, this is what our journey will look like. </a:t>
            </a:r>
            <a:r>
              <a:rPr lang="en-US" sz="1800" b="0" i="0" u="none" strike="noStrike" baseline="0" dirty="0">
                <a:latin typeface="URWPalladioL-Roma"/>
              </a:rPr>
              <a:t>This process to find the minimum loss is called gradient descent.</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Thankfully, a lot of research has been done on the best way to define the learning rate, and machine learning frameworks have a few tools that will automatically adjust the learning rate.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core concept down, we can start building up our network. Instead of having a singular x input with a slope (m), we’re going to have multiple x inputs (x1, x2, x3…) and find each of them a weight. Our previous math stays mostly the same, we just need to find the gradient for the new variable like we did before.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take the output of one neuron and feed it into another, and as long as we don’t make a loop, we can connect the same output to multiple inputs. </a:t>
            </a:r>
            <a:r>
              <a:rPr lang="en-US" dirty="0" err="1"/>
              <a:t>Badum</a:t>
            </a:r>
            <a:r>
              <a:rPr lang="en-US" dirty="0"/>
              <a:t>! With this we officially have a deep learning network. When we calculate our new weights from gradient descent, we can use the error calculated in a later neuron as part of the error for the previous neuron it’s connected to.</a:t>
            </a:r>
          </a:p>
          <a:p>
            <a:endParaRPr lang="en-US" dirty="0"/>
          </a:p>
          <a:p>
            <a:r>
              <a:rPr lang="en-US" dirty="0"/>
              <a:t>Most frameworks automate this part for us, so we’re not going to go much into the math, but here’s a great self paced animation that dives deeper into how it works: </a:t>
            </a:r>
            <a:r>
              <a:rPr lang="en-US" dirty="0">
                <a:hlinkClick r:id="rId3"/>
              </a:rPr>
              <a:t>https://developers-dot-devsite-v2-prod.appspot.com/machine-learning/crash-course/backprop-scroll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For graphs, w = 1 and b = 0</a:t>
            </a:r>
          </a:p>
          <a:p>
            <a:endParaRPr lang="en-US" dirty="0"/>
          </a:p>
          <a:p>
            <a:r>
              <a:rPr lang="en-US" dirty="0"/>
              <a:t>Here’s the strategy: computers like equations of a line because they’re quick to compute and it’s easy for us to give it the rules on how to differentiate them. </a:t>
            </a:r>
          </a:p>
          <a:p>
            <a:endParaRPr lang="en-US" dirty="0"/>
          </a:p>
          <a:p>
            <a:r>
              <a:rPr lang="en-US" dirty="0"/>
              <a:t>One easy way to add non-linearity is to feed our equation of a line into another non-linear function. One of the most popular ones is </a:t>
            </a:r>
            <a:r>
              <a:rPr lang="en-US" dirty="0" err="1"/>
              <a:t>ReLU</a:t>
            </a:r>
            <a:r>
              <a:rPr lang="en-US" dirty="0"/>
              <a:t>, the Rectified Linear Unit. That’s just a fancy way of saying whenever the output of our line is negative, we’re going to set it to 0. Because the output of our neuron gets assigned a weight if it’s fed into another neuron, there’s a chance the output can become negative.</a:t>
            </a:r>
          </a:p>
          <a:p>
            <a:endParaRPr lang="en-US" dirty="0"/>
          </a:p>
          <a:p>
            <a:r>
              <a:rPr lang="en-US" dirty="0"/>
              <a:t>Another important activation function is Sigmoid. It manipulates our line so we get this S shape that goes from 0 to 1. This is great, because then we can use our neurons to assign probabilities to predictions.</a:t>
            </a:r>
          </a:p>
          <a:p>
            <a:endParaRPr lang="en-US" dirty="0"/>
          </a:p>
          <a:p>
            <a:r>
              <a:rPr lang="en-US" dirty="0"/>
              <a:t>Code:</a:t>
            </a:r>
          </a:p>
          <a:p>
            <a:r>
              <a:rPr lang="en-US" dirty="0"/>
              <a:t># Multiply each input</a:t>
            </a:r>
          </a:p>
          <a:p>
            <a:r>
              <a:rPr lang="en-US" dirty="0"/>
              <a:t># with a weight (w) and </a:t>
            </a:r>
          </a:p>
          <a:p>
            <a:r>
              <a:rPr lang="en-US" dirty="0"/>
              <a:t># add intercept (b)</a:t>
            </a:r>
          </a:p>
          <a:p>
            <a:r>
              <a:rPr lang="en-US" dirty="0" err="1"/>
              <a:t>y_hat</a:t>
            </a:r>
            <a:r>
              <a:rPr lang="en-US" dirty="0"/>
              <a:t> = </a:t>
            </a:r>
            <a:r>
              <a:rPr lang="en-US" dirty="0" err="1"/>
              <a:t>wx+b</a:t>
            </a:r>
            <a:endParaRPr lang="en-US" dirty="0"/>
          </a:p>
          <a:p>
            <a:endParaRPr lang="en-US" dirty="0"/>
          </a:p>
          <a:p>
            <a:r>
              <a:rPr lang="en-US" dirty="0"/>
              <a:t># Only return result</a:t>
            </a:r>
          </a:p>
          <a:p>
            <a:r>
              <a:rPr lang="en-US" dirty="0"/>
              <a:t># if total is positive</a:t>
            </a:r>
          </a:p>
          <a:p>
            <a:r>
              <a:rPr lang="en-US" dirty="0" err="1"/>
              <a:t>y_hat</a:t>
            </a:r>
            <a:r>
              <a:rPr lang="en-US" dirty="0"/>
              <a:t> = </a:t>
            </a:r>
            <a:r>
              <a:rPr lang="en-US" dirty="0" err="1"/>
              <a:t>wx+b</a:t>
            </a:r>
            <a:endParaRPr lang="en-US" dirty="0"/>
          </a:p>
          <a:p>
            <a:r>
              <a:rPr lang="en-US" dirty="0" err="1"/>
              <a:t>y_hat</a:t>
            </a:r>
            <a:r>
              <a:rPr lang="en-US" dirty="0"/>
              <a:t> = </a:t>
            </a:r>
            <a:r>
              <a:rPr lang="en-US" dirty="0" err="1"/>
              <a:t>y_hat</a:t>
            </a:r>
            <a:r>
              <a:rPr lang="en-US" dirty="0"/>
              <a:t> * (</a:t>
            </a:r>
            <a:r>
              <a:rPr lang="en-US" dirty="0" err="1"/>
              <a:t>y_hat</a:t>
            </a:r>
            <a:r>
              <a:rPr lang="en-US" dirty="0"/>
              <a:t> &gt; 0) </a:t>
            </a:r>
          </a:p>
          <a:p>
            <a:endParaRPr lang="en-US" dirty="0"/>
          </a:p>
          <a:p>
            <a:r>
              <a:rPr lang="en-US" dirty="0"/>
              <a:t># Start with line</a:t>
            </a:r>
          </a:p>
          <a:p>
            <a:r>
              <a:rPr lang="en-US" dirty="0"/>
              <a:t>linear = </a:t>
            </a:r>
            <a:r>
              <a:rPr lang="en-US" dirty="0" err="1"/>
              <a:t>wx</a:t>
            </a:r>
            <a:r>
              <a:rPr lang="en-US" dirty="0"/>
              <a:t> + b</a:t>
            </a:r>
          </a:p>
          <a:p>
            <a:r>
              <a:rPr lang="en-US" dirty="0"/>
              <a:t># Warp to -inf to 0</a:t>
            </a:r>
          </a:p>
          <a:p>
            <a:r>
              <a:rPr lang="en-US" dirty="0" err="1"/>
              <a:t>inf_to_zero</a:t>
            </a:r>
            <a:r>
              <a:rPr lang="en-US" dirty="0"/>
              <a:t> = </a:t>
            </a:r>
            <a:r>
              <a:rPr lang="en-US" dirty="0" err="1"/>
              <a:t>np.exp</a:t>
            </a:r>
            <a:r>
              <a:rPr lang="en-US" dirty="0"/>
              <a:t>(-1 * linear)</a:t>
            </a:r>
          </a:p>
          <a:p>
            <a:r>
              <a:rPr lang="en-US" dirty="0"/>
              <a:t># Squish to -1 to 1</a:t>
            </a:r>
          </a:p>
          <a:p>
            <a:r>
              <a:rPr lang="en-US" dirty="0" err="1"/>
              <a:t>y_hat</a:t>
            </a:r>
            <a:r>
              <a:rPr lang="en-US" dirty="0"/>
              <a:t> = 1 / (1 + </a:t>
            </a:r>
            <a:r>
              <a:rPr lang="en-US" dirty="0" err="1"/>
              <a:t>inf_to_zero</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of these graphs start with linear(</a:t>
                </a:r>
                <a14:m>
                  <m:oMath xmlns:m="http://schemas.openxmlformats.org/officeDocument/2006/math">
                    <m:r>
                      <a:rPr lang="en-US" sz="1100" b="0" i="1" smtClean="0">
                        <a:solidFill>
                          <a:schemeClr val="bg1"/>
                        </a:solidFill>
                        <a:latin typeface="Cambria Math" panose="02040503050406030204" pitchFamily="18" charset="0"/>
                      </a:rPr>
                      <m:t>𝑦</m:t>
                    </m:r>
                    <m:r>
                      <a:rPr lang="en-US" sz="1100" b="0" i="1" smtClean="0">
                        <a:solidFill>
                          <a:schemeClr val="bg1"/>
                        </a:solidFill>
                        <a:latin typeface="Cambria Math" panose="02040503050406030204" pitchFamily="18" charset="0"/>
                      </a:rPr>
                      <m:t>=</m:t>
                    </m:r>
                    <m:nary>
                      <m:naryPr>
                        <m:chr m:val="∑"/>
                        <m:ctrlPr>
                          <a:rPr lang="en-US" sz="1100" b="0" i="1" smtClean="0">
                            <a:solidFill>
                              <a:schemeClr val="bg1"/>
                            </a:solidFill>
                            <a:latin typeface="Cambria Math" panose="02040503050406030204" pitchFamily="18" charset="0"/>
                          </a:rPr>
                        </m:ctrlPr>
                      </m:naryPr>
                      <m:sub>
                        <m:r>
                          <m:rPr>
                            <m:brk m:alnAt="23"/>
                          </m:rPr>
                          <a:rPr lang="en-US" sz="1100" b="0" i="1" smtClean="0">
                            <a:solidFill>
                              <a:schemeClr val="bg1"/>
                            </a:solidFill>
                            <a:latin typeface="Cambria Math" panose="02040503050406030204" pitchFamily="18" charset="0"/>
                          </a:rPr>
                          <m:t>𝑖</m:t>
                        </m:r>
                        <m:r>
                          <a:rPr lang="en-US" sz="1100" b="0" i="1" smtClean="0">
                            <a:solidFill>
                              <a:schemeClr val="bg1"/>
                            </a:solidFill>
                            <a:latin typeface="Cambria Math" panose="02040503050406030204" pitchFamily="18" charset="0"/>
                          </a:rPr>
                          <m:t>=1</m:t>
                        </m:r>
                      </m:sub>
                      <m:sup>
                        <m:r>
                          <a:rPr lang="en-US" sz="1100" b="0" i="1" smtClean="0">
                            <a:solidFill>
                              <a:schemeClr val="bg1"/>
                            </a:solidFill>
                            <a:latin typeface="Cambria Math" panose="02040503050406030204" pitchFamily="18" charset="0"/>
                          </a:rPr>
                          <m:t>𝑛</m:t>
                        </m:r>
                      </m:sup>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𝑤</m:t>
                            </m:r>
                          </m:e>
                          <m:sub>
                            <m:r>
                              <a:rPr lang="en-US" sz="1100" b="0" i="1" smtClean="0">
                                <a:solidFill>
                                  <a:schemeClr val="bg1"/>
                                </a:solidFill>
                                <a:latin typeface="Cambria Math" panose="02040503050406030204" pitchFamily="18" charset="0"/>
                              </a:rPr>
                              <m:t>𝑖</m:t>
                            </m:r>
                          </m:sub>
                        </m:sSub>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𝑥</m:t>
                            </m:r>
                          </m:e>
                          <m:sub>
                            <m:r>
                              <a:rPr lang="en-US" sz="1100" b="0" i="1" smtClean="0">
                                <a:solidFill>
                                  <a:schemeClr val="bg1"/>
                                </a:solidFill>
                                <a:latin typeface="Cambria Math" panose="02040503050406030204" pitchFamily="18" charset="0"/>
                              </a:rPr>
                              <m:t>𝑖</m:t>
                            </m:r>
                          </m:sub>
                        </m:sSub>
                      </m:e>
                    </m:nary>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𝑏</m:t>
                    </m:r>
                  </m:oMath>
                </a14:m>
                <a:r>
                  <a:rPr lang="en-US" sz="800" dirty="0">
                    <a:solidFill>
                      <a:schemeClr val="bg1"/>
                    </a:solidFill>
                  </a:rPr>
                  <a:t>), and then squeezes the plane/line</a:t>
                </a:r>
                <a:r>
                  <a:rPr lang="en-US" sz="800" baseline="0" dirty="0">
                    <a:solidFill>
                      <a:schemeClr val="bg1"/>
                    </a:solidFill>
                  </a:rPr>
                  <a:t> through the activation function. </a:t>
                </a:r>
                <a:endParaRPr lang="en-US" dirty="0"/>
              </a:p>
              <a:p>
                <a:r>
                  <a:rPr lang="en-US" dirty="0"/>
                  <a:t>For graphs w1 = 1, w2 = 1, and b = 0</a:t>
                </a:r>
              </a:p>
              <a:p>
                <a:endParaRPr lang="en-US" dirty="0"/>
              </a:p>
              <a:p>
                <a:r>
                  <a:rPr lang="en-US" dirty="0"/>
                  <a:t>In actuality, we’re likely to have more than one input into our neuron, and this is what shape these activation functions give our neurons in three-dimensional space. Linear is just a plane, like a sheet of paper. </a:t>
                </a:r>
                <a:r>
                  <a:rPr lang="en-US" dirty="0" err="1"/>
                  <a:t>ReLU</a:t>
                </a:r>
                <a:r>
                  <a:rPr lang="en-US" dirty="0"/>
                  <a:t> is like a wedge. Sigmoid is like a surf wave.</a:t>
                </a: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r>
                  <a:rPr lang="en-US" sz="1100" b="0" i="0">
                    <a:solidFill>
                      <a:schemeClr val="bg1"/>
                    </a:solidFill>
                    <a:latin typeface="Cambria Math" panose="02040503050406030204" pitchFamily="18" charset="0"/>
                  </a:rPr>
                  <a:t>𝑦=∑_(𝑖=1)^𝑛▒〖𝑤_𝑖 𝑥_𝑖 〗+𝑏</a:t>
                </a:r>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Fallback>
      </mc:AlternateContent>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516918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an understanding of all this math is going to help. Let’s say we have a one input one output dataset that we suspect is a summation of two waves. We can use a </a:t>
            </a:r>
            <a:r>
              <a:rPr lang="en-US" b="0" i="0" dirty="0">
                <a:solidFill>
                  <a:srgbClr val="222222"/>
                </a:solidFill>
                <a:effectLst/>
                <a:latin typeface="Roboto"/>
              </a:rPr>
              <a:t>Sinusoidal </a:t>
            </a:r>
            <a:r>
              <a:rPr lang="en-US" dirty="0"/>
              <a:t>activation function in our first layer, and a linear activation in our last layer so we can add the two.</a:t>
            </a:r>
          </a:p>
          <a:p>
            <a:endParaRPr lang="en-US" dirty="0"/>
          </a:p>
          <a:p>
            <a:r>
              <a:rPr lang="en-US" dirty="0"/>
              <a:t>Given enough data, our neural network will figure out the parameters of each of these sub-components for us. Having a general understanding of the shape of the data and the relationship between the variables can help us build more efficient models for our data, saving time, computation, and ultimately, money.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 can make these complicated shapes with more layers and neurons, why not make a super big neural network to solve every problem?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think of what the pitfalls would be from having too big of a model.</a:t>
            </a:r>
          </a:p>
          <a:p>
            <a:endParaRPr lang="en-US" dirty="0"/>
          </a:p>
          <a:p>
            <a:r>
              <a:rPr lang="en-US" dirty="0"/>
              <a:t>We could be wasting a lot of computational resources, and it can also take longer to train, but there’s another problem we should be aware of too.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Okay, so what just happened? Let’s go over it step by step</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loaded and visualized our data</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edited our data to get it into the right shape, as well as normalizing the values between 0-1</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also edited our “answers” to be in a categorical form, instead of a number, as our model will better train with that type of answer </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then created our model, compiled our model, and trained our model on the data</a:t>
            </a:r>
          </a:p>
          <a:p>
            <a:endParaRPr lang="en-US" sz="1100" b="0" i="0" u="none" strike="noStrike" kern="1200" dirty="0">
              <a:solidFill>
                <a:schemeClr val="tx1"/>
              </a:solidFill>
              <a:effectLst/>
              <a:latin typeface="Trebuchet MS" pitchFamily="34" charset="0"/>
              <a:ea typeface="+mn-ea"/>
              <a:cs typeface="+mn-cs"/>
            </a:endParaRPr>
          </a:p>
          <a:p>
            <a:endParaRPr lang="en-US" sz="1100" b="0" i="0" u="none" strike="noStrike"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goes back to classical statistics, but it still plagues neural networks. Let’s say we’ve gone out, collected some data, and created two models. Which on of these is better?</a:t>
            </a:r>
          </a:p>
          <a:p>
            <a:r>
              <a:rPr lang="en-US" dirty="0"/>
              <a:t>Going by the RMSE, it’s the one on the left.</a:t>
            </a:r>
          </a:p>
          <a:p>
            <a:endParaRPr lang="en-US" dirty="0"/>
          </a:p>
          <a:p>
            <a:r>
              <a:rPr lang="en-US" dirty="0"/>
              <a:t>But what if we go out at get a new sample of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turns out, our simpler model does a better job generalizing to new data. Not all problems can be so simple, and it’s the job of a Data Scientist to be able to determine the correct complexity for the model given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Remember when we had two separate pools of data (training and validation)?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So that we can be sure the network is not just “memorizing” the data that it’s learning 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need to make sure that when it sees new and different images, that it is accurate as well</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If the model performs well on training data, but not on new data, we call this over-fitting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just went over many parts of a neural network. Let’s see how it applies to the last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This was the visualization of the model in the previous lab. Can you name some of the components that we just learned on this diagram? Any details missing?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dirty="0">
                <a:solidFill>
                  <a:schemeClr val="tx1"/>
                </a:solidFill>
                <a:effectLst/>
                <a:latin typeface="Trebuchet MS"/>
              </a:rPr>
              <a:t>Here’s a more detailed version of the diagram, now including activation functions. We use </a:t>
            </a:r>
            <a:r>
              <a:rPr lang="en-US" sz="1100" b="0" i="0" u="none" strike="noStrike" kern="1200" dirty="0" err="1">
                <a:solidFill>
                  <a:schemeClr val="tx1"/>
                </a:solidFill>
                <a:effectLst/>
                <a:latin typeface="Trebuchet MS"/>
              </a:rPr>
              <a:t>ReLu</a:t>
            </a:r>
            <a:r>
              <a:rPr lang="en-US" sz="1100" b="0" i="0" u="none" strike="noStrike" kern="1200" dirty="0">
                <a:solidFill>
                  <a:schemeClr val="tx1"/>
                </a:solidFill>
                <a:effectLst/>
                <a:latin typeface="Trebuchet MS"/>
              </a:rPr>
              <a:t> in our hidden layer to add efficient nonlinearity, </a:t>
            </a:r>
            <a:r>
              <a:rPr lang="en-US" dirty="0">
                <a:latin typeface="Trebuchet MS"/>
              </a:rPr>
              <a:t>but</a:t>
            </a:r>
            <a:r>
              <a:rPr lang="en-US" sz="1100" b="0" i="0" u="none" strike="noStrike" kern="1200" dirty="0">
                <a:solidFill>
                  <a:schemeClr val="tx1"/>
                </a:solidFill>
                <a:effectLst/>
                <a:latin typeface="Trebuchet MS"/>
              </a:rPr>
              <a:t> why use linear at the end? The neuron with the highest value has the strongest prediction, but how does an output neuron develop that confidence?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dirty="0">
                <a:solidFill>
                  <a:schemeClr val="tx1"/>
                </a:solidFill>
                <a:effectLst/>
                <a:latin typeface="Trebuchet MS"/>
              </a:rPr>
              <a:t>When we use a “Cross Entropy” loss function, which converts the output of our linear layer into a </a:t>
            </a:r>
            <a:r>
              <a:rPr lang="en-US" sz="1100" b="0" i="0" u="none" strike="noStrike" kern="1200" dirty="0" err="1">
                <a:solidFill>
                  <a:schemeClr val="tx1"/>
                </a:solidFill>
                <a:effectLst/>
                <a:latin typeface="Trebuchet MS"/>
              </a:rPr>
              <a:t>Softmax</a:t>
            </a:r>
            <a:r>
              <a:rPr lang="en-US" sz="1100" b="0" i="0" u="none" strike="noStrike" kern="1200" dirty="0">
                <a:solidFill>
                  <a:schemeClr val="tx1"/>
                </a:solidFill>
                <a:effectLst/>
                <a:latin typeface="Trebuchet MS"/>
              </a:rPr>
              <a:t> layer. A </a:t>
            </a:r>
            <a:r>
              <a:rPr lang="en-US" sz="1100" b="0" i="0" u="none" strike="noStrike" kern="1200" dirty="0" err="1">
                <a:solidFill>
                  <a:schemeClr val="tx1"/>
                </a:solidFill>
                <a:effectLst/>
                <a:latin typeface="Trebuchet MS"/>
              </a:rPr>
              <a:t>Softmax</a:t>
            </a:r>
            <a:r>
              <a:rPr lang="en-US" sz="1100" b="0" i="0" u="none" strike="noStrike" kern="1200" dirty="0">
                <a:solidFill>
                  <a:schemeClr val="tx1"/>
                </a:solidFill>
                <a:effectLst/>
                <a:latin typeface="Trebuchet MS"/>
              </a:rPr>
              <a:t> layer is the same as feeding each neuron through a sigmoid activation function to get a probability, then we normalize the probabilities so they all add up to 100%.</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a:rPr>
              <a:t>Let’s say we have a group of points that are categorized by color. How would we use </a:t>
            </a:r>
            <a:r>
              <a:rPr lang="en-US">
                <a:latin typeface="Trebuchet MS"/>
              </a:rPr>
              <a:t>an</a:t>
            </a:r>
            <a:r>
              <a:rPr lang="en-US" sz="1100" b="0" i="0" u="none" strike="noStrike" kern="1200">
                <a:solidFill>
                  <a:schemeClr val="tx1"/>
                </a:solidFill>
                <a:effectLst/>
                <a:latin typeface="Trebuchet MS"/>
              </a:rPr>
              <a:t> RMSE line to predict whether a new data point is going to be red or blue?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This time</a:t>
            </a:r>
            <a:r>
              <a:rPr lang="en-US" sz="1100" b="0" i="0" u="none" strike="noStrike" kern="1200">
                <a:solidFill>
                  <a:schemeClr val="tx1"/>
                </a:solidFill>
                <a:effectLst/>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data. We received each 28x28 pixel image as an array of 784 integers.</a:t>
            </a:r>
          </a:p>
          <a:p>
            <a:endParaRPr lang="en-US"/>
          </a:p>
          <a:p>
            <a:r>
              <a:rPr lang="en-US"/>
              <a:t>We then normalized that data (make it between 0-1) by dividing it by 255 (the max value for a pixel)</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And here’s the code version, for all you programmers out there. This is the same math as the slide before, but in code form.</a:t>
            </a:r>
          </a:p>
          <a:p>
            <a:pPr rtl="0" fontAlgn="base"/>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is our prediction that a point is blue, and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 is whether a point was actually blue or not. The logarithms are what will push our code to infinity as log(0) is negative infinity</a:t>
            </a:r>
          </a:p>
          <a:p>
            <a:pPr rtl="0" fontAlgn="base"/>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a:solidFill>
                  <a:schemeClr val="tx1"/>
                </a:solidFill>
                <a:effectLst/>
                <a:latin typeface="Trebuchet MS" pitchFamily="34" charset="0"/>
                <a:ea typeface="+mn-ea"/>
                <a:cs typeface="+mn-cs"/>
              </a:rPr>
              <a:t>Code:</a:t>
            </a:r>
          </a:p>
          <a:p>
            <a:pPr rtl="0" fontAlgn="base"/>
            <a:r>
              <a:rPr lang="en-US" sz="1100" b="0" i="0" u="none" strike="noStrike" kern="1200" dirty="0">
                <a:solidFill>
                  <a:schemeClr val="tx1"/>
                </a:solidFill>
                <a:effectLst/>
                <a:latin typeface="Trebuchet MS" pitchFamily="34" charset="0"/>
                <a:ea typeface="+mn-ea"/>
                <a:cs typeface="+mn-cs"/>
              </a:rPr>
              <a:t>def </a:t>
            </a:r>
            <a:r>
              <a:rPr lang="en-US" sz="1100" b="0" i="0" u="none" strike="noStrike" kern="1200" dirty="0" err="1">
                <a:solidFill>
                  <a:schemeClr val="tx1"/>
                </a:solidFill>
                <a:effectLst/>
                <a:latin typeface="Trebuchet MS" pitchFamily="34" charset="0"/>
                <a:ea typeface="+mn-ea"/>
                <a:cs typeface="+mn-cs"/>
              </a:rPr>
              <a:t>cross_entropy</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a:solidFill>
                  <a:schemeClr val="tx1"/>
                </a:solidFill>
                <a:effectLst/>
                <a:latin typeface="Trebuchet MS" pitchFamily="34" charset="0"/>
                <a:ea typeface="+mn-ea"/>
                <a:cs typeface="+mn-cs"/>
              </a:rPr>
              <a:t>    """Infinite error for misplaced confidence."""</a:t>
            </a:r>
          </a:p>
          <a:p>
            <a:pPr rtl="0" fontAlgn="base"/>
            <a:r>
              <a:rPr lang="en-US" sz="1100" b="0" i="0" u="none" strike="noStrike" kern="1200" dirty="0">
                <a:solidFill>
                  <a:schemeClr val="tx1"/>
                </a:solidFill>
                <a:effectLst/>
                <a:latin typeface="Trebuchet MS" pitchFamily="34" charset="0"/>
                <a:ea typeface="+mn-ea"/>
                <a:cs typeface="+mn-cs"/>
              </a:rPr>
              <a:t>    loss = log(</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if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 else log(1-y_hat)</a:t>
            </a:r>
          </a:p>
          <a:p>
            <a:pPr rtl="0" fontAlgn="base"/>
            <a:r>
              <a:rPr lang="en-US" sz="1100" b="0" i="0" u="none" strike="noStrike" kern="1200" dirty="0">
                <a:solidFill>
                  <a:schemeClr val="tx1"/>
                </a:solidFill>
                <a:effectLst/>
                <a:latin typeface="Trebuchet MS" pitchFamily="34" charset="0"/>
                <a:ea typeface="+mn-ea"/>
                <a:cs typeface="+mn-cs"/>
              </a:rPr>
              <a:t>    return -1*loss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 now that we know the major mechanics, let’s talk about the next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We’re going to try this again with a different dataset: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American Sign Language Alphabet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Same shape (28x28 pixels) as last time</a:t>
            </a:r>
          </a:p>
          <a:p>
            <a:pPr rtl="0" fontAlgn="base"/>
            <a:endParaRPr lang="en-US" sz="1100" b="0" i="0" u="none" strike="noStrike" kern="1200" dirty="0">
              <a:solidFill>
                <a:schemeClr val="tx1"/>
              </a:solidFill>
              <a:effectLst/>
              <a:latin typeface="Trebuchet MS" pitchFamily="34" charset="0"/>
              <a:ea typeface="+mn-ea"/>
              <a:cs typeface="+mn-cs"/>
            </a:endParaRPr>
          </a:p>
          <a:p>
            <a:pPr marL="342900" indent="-342900">
              <a:buFontTx/>
              <a:buChar char="-"/>
            </a:pPr>
            <a:r>
              <a:rPr lang="en-US" sz="1100" dirty="0"/>
              <a:t>Same shape (28x28 pixels) in grayscale</a:t>
            </a:r>
          </a:p>
          <a:p>
            <a:pPr marL="342900" indent="-342900">
              <a:buFontTx/>
              <a:buChar char="-"/>
            </a:pPr>
            <a:r>
              <a:rPr lang="en-US" sz="1100" dirty="0"/>
              <a:t>Skipping J and Z because they require movement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fontAlgn="base"/>
            <a:r>
              <a:rPr lang="en-US" sz="1100" b="0" i="0" u="none" strike="noStrike" kern="1200" dirty="0">
                <a:solidFill>
                  <a:schemeClr val="tx1"/>
                </a:solidFill>
                <a:effectLst/>
                <a:latin typeface="Trebuchet MS" pitchFamily="34" charset="0"/>
                <a:ea typeface="+mn-ea"/>
                <a:cs typeface="+mn-cs"/>
              </a:rPr>
              <a:t>We know how to calculate MSE given a model. What can we do with that information?</a:t>
            </a:r>
          </a:p>
          <a:p>
            <a:pPr rtl="0" fontAlgn="base"/>
            <a:r>
              <a:rPr lang="en-US" sz="1100" b="0" i="0" u="none" strike="noStrike" kern="1200" dirty="0">
                <a:solidFill>
                  <a:schemeClr val="tx1"/>
                </a:solidFill>
                <a:effectLst/>
                <a:latin typeface="Trebuchet MS" pitchFamily="34" charset="0"/>
                <a:ea typeface="+mn-ea"/>
                <a:cs typeface="+mn-cs"/>
              </a:rPr>
              <a:t>We’re going to take a page from our calculus textbook and minimize the error.</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Now, if we want to find the true minimum, we can plug in the values for all of our points and do some multivariate calculus to find m and b, but it turns out that computers are bad at calculus, so we’re going to help the computer cheat a little.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Here, we’ve taken our MSE and expanded it to include our two </a:t>
            </a:r>
            <a:r>
              <a:rPr lang="en-US" sz="1100" b="0" i="0" u="none" strike="noStrike" kern="1200" dirty="0" err="1">
                <a:solidFill>
                  <a:schemeClr val="tx1"/>
                </a:solidFill>
                <a:effectLst/>
                <a:latin typeface="Trebuchet MS" pitchFamily="34" charset="0"/>
                <a:ea typeface="+mn-ea"/>
                <a:cs typeface="+mn-cs"/>
              </a:rPr>
              <a:t>xy</a:t>
            </a:r>
            <a:r>
              <a:rPr lang="en-US" sz="1100" b="0" i="0" u="none" strike="noStrike" kern="1200" dirty="0">
                <a:solidFill>
                  <a:schemeClr val="tx1"/>
                </a:solidFill>
                <a:effectLst/>
                <a:latin typeface="Trebuchet MS" pitchFamily="34" charset="0"/>
                <a:ea typeface="+mn-ea"/>
                <a:cs typeface="+mn-cs"/>
              </a:rPr>
              <a:t> datapoints (1,3) and (2,5)</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There are many ways a computer can go about getting the gradient as described in this </a:t>
            </a:r>
            <a:r>
              <a:rPr lang="en-US" sz="1100" b="0" i="0" u="none" strike="noStrike" kern="1200" dirty="0" err="1">
                <a:solidFill>
                  <a:schemeClr val="tx1"/>
                </a:solidFill>
                <a:effectLst/>
                <a:latin typeface="Trebuchet MS" pitchFamily="34" charset="0"/>
                <a:ea typeface="+mn-ea"/>
                <a:cs typeface="+mn-cs"/>
              </a:rPr>
              <a:t>quora</a:t>
            </a:r>
            <a:r>
              <a:rPr lang="en-US" sz="1100" b="0" i="0" u="none" strike="noStrike" kern="1200" dirty="0">
                <a:solidFill>
                  <a:schemeClr val="tx1"/>
                </a:solidFill>
                <a:effectLst/>
                <a:latin typeface="Trebuchet MS" pitchFamily="34" charset="0"/>
                <a:ea typeface="+mn-ea"/>
                <a:cs typeface="+mn-cs"/>
              </a:rPr>
              <a:t> answer: </a:t>
            </a:r>
            <a:r>
              <a:rPr lang="en-US" dirty="0">
                <a:hlinkClick r:id="rId3"/>
              </a:rPr>
              <a:t>https://www.quora.com/How-does-TensorFlow-calculate-gradients#:~:text=There%20are%20a%20few%20different,another%20to%20approximate%20the%20derivative.</a:t>
            </a:r>
            <a:endParaRPr lang="en-US" dirty="0"/>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One easy way is to just take two really </a:t>
            </a:r>
            <a:r>
              <a:rPr lang="en-US" sz="1100" b="0" i="0" u="none" strike="noStrike" kern="1200" dirty="0" err="1">
                <a:solidFill>
                  <a:schemeClr val="tx1"/>
                </a:solidFill>
                <a:effectLst/>
                <a:latin typeface="Trebuchet MS" pitchFamily="34" charset="0"/>
                <a:ea typeface="+mn-ea"/>
                <a:cs typeface="+mn-cs"/>
              </a:rPr>
              <a:t>really</a:t>
            </a:r>
            <a:r>
              <a:rPr lang="en-US" sz="1100" b="0" i="0" u="none" strike="noStrike" kern="1200" dirty="0">
                <a:solidFill>
                  <a:schemeClr val="tx1"/>
                </a:solidFill>
                <a:effectLst/>
                <a:latin typeface="Trebuchet MS" pitchFamily="34" charset="0"/>
                <a:ea typeface="+mn-ea"/>
                <a:cs typeface="+mn-cs"/>
              </a:rPr>
              <a:t> close points and calculate the gradient between them. By calculating the gradient, we’re calculating the slope for each parameter we want to learn, and once the slope is 0 for all variables, then we have found a local minimum.</a:t>
            </a: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use the gradient we calculated earlier to guide our estimate to the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Because both of them are negative, that means we need to increase them in order to get closer to 0. Hmm, the gradient gives us the right direction, but the magnitude is too big.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Let’s introduce a new parameter called the learning rate (represented by </a:t>
            </a:r>
            <a:r>
              <a:rPr lang="en-US" sz="1100" b="0" i="0" u="none" strike="noStrike" kern="1200" err="1">
                <a:solidFill>
                  <a:schemeClr val="tx1"/>
                </a:solidFill>
                <a:effectLst/>
                <a:latin typeface="Trebuchet MS" pitchFamily="34" charset="0"/>
                <a:ea typeface="+mn-ea"/>
                <a:cs typeface="+mn-cs"/>
              </a:rPr>
              <a:t>lamba</a:t>
            </a:r>
            <a:r>
              <a:rPr lang="en-US" sz="1100" b="0" i="0" u="none" strike="noStrike" kern="1200">
                <a:solidFill>
                  <a:schemeClr val="tx1"/>
                </a:solidFill>
                <a:effectLst/>
                <a:latin typeface="Trebuchet MS" pitchFamily="34" charset="0"/>
                <a:ea typeface="+mn-ea"/>
                <a:cs typeface="+mn-cs"/>
              </a:rPr>
              <a:t> </a:t>
            </a:r>
            <a:r>
              <a:rPr lang="el-GR" sz="1100" b="0" i="0" u="none" strike="noStrike" kern="1200">
                <a:solidFill>
                  <a:schemeClr val="tx1"/>
                </a:solidFill>
                <a:effectLst/>
                <a:latin typeface="Trebuchet MS" pitchFamily="34" charset="0"/>
                <a:ea typeface="+mn-ea"/>
                <a:cs typeface="+mn-cs"/>
              </a:rPr>
              <a:t>λ</a:t>
            </a:r>
            <a:r>
              <a:rPr lang="en-US" sz="1100" b="0" i="0" u="none" strike="noStrike" kern="1200">
                <a:solidFill>
                  <a:schemeClr val="tx1"/>
                </a:solidFill>
                <a:effectLst/>
                <a:latin typeface="Trebuchet MS" pitchFamily="34" charset="0"/>
                <a:ea typeface="+mn-ea"/>
                <a:cs typeface="+mn-cs"/>
              </a:rPr>
              <a:t>) which will allow us to scale our changes to our parameters. Data scientists define this on their own, but thankfully, there’s been enough research on the topic that machine learning libraries have their own built in strategies.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took our ”answers” (or targets), which were in the format of an integer between 0-9 and made it categorical, representing it as an array of 0s with 1 at the index of the correct digit.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the learning rate too big, we’re going to get farther away from our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it too small, it’s going to take forever to get there. Also, once we train on more complicated problems, we can get trapped in a local minimum.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For now, let’s stick with a learning rate of .1. Ok, step in the right direction, but not close enough. No problem, we’ll just repeat the process over and over gain, taking our new values of b and m and finding the gradient for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53</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100" b="0" i="0" u="none" strike="noStrike" kern="1200" dirty="0">
                <a:solidFill>
                  <a:schemeClr val="tx1"/>
                </a:solidFill>
                <a:effectLst/>
                <a:latin typeface="Trebuchet MS" pitchFamily="34" charset="0"/>
                <a:ea typeface="+mn-ea"/>
                <a:cs typeface="+mn-cs"/>
              </a:rPr>
              <a:t>Let’s next talk about our model (show picture of model)</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can’t fully represent it in a slide, because it has many connections</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Remember that there are 784 inputs, two layers of 512 neurons (or nodes), and an output layer of 10 neurons (one for each digit)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Every neuron in each layer is connected to every neuron in the next layer. In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this is called a Linear layer, and in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the same layer is called a “Dense” layer.</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This means there are a lot of connections (784x512 + 512x512 + 512x10) </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Looking at this, can anyone guess the approximate magnitude?</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668,672 connections </a:t>
            </a:r>
          </a:p>
          <a:p>
            <a:r>
              <a:rPr lang="en-US" sz="1100" b="0" i="0" u="none" strike="noStrike" kern="1200" dirty="0">
                <a:solidFill>
                  <a:schemeClr val="tx1"/>
                </a:solidFill>
                <a:effectLst/>
                <a:latin typeface="Trebuchet MS" pitchFamily="34" charset="0"/>
                <a:ea typeface="+mn-ea"/>
                <a:cs typeface="+mn-cs"/>
              </a:rPr>
              <a:t>(Each neuron also has a bias term, but we’ll get to that in a bit)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That’s a whole lot for a network for 4 layers</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That can store a whole lot of information. Think about a megabyte of info (1 million bytes) and the fact that a megabyte is about 500 pages of text.</a:t>
            </a:r>
            <a:endParaRPr lang="en-US" dirty="0"/>
          </a:p>
          <a:p>
            <a:endParaRPr lang="en-US" dirty="0"/>
          </a:p>
          <a:p>
            <a:pPr rtl="0" fontAlgn="base"/>
            <a:r>
              <a:rPr lang="en-US" sz="1100" b="0" i="0" u="none" strike="noStrike" kern="1200" dirty="0">
                <a:solidFill>
                  <a:schemeClr val="tx1"/>
                </a:solidFill>
                <a:effectLst/>
                <a:latin typeface="Trebuchet MS" pitchFamily="34" charset="0"/>
                <a:ea typeface="+mn-ea"/>
                <a:cs typeface="+mn-cs"/>
              </a:rPr>
              <a:t>So if each neuron has a connection between the other, how do we store information?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store it in the “weights” between two neurons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This is the analogous to the strength of connection between the neurons of our brain (although with some differences in the mechanisms)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how do we update those weights?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In order to understand how this network came about, let’s looks at the simplest possible model.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Each of the circles on the slide before is a neuron. The earliest use case of this neuron was to build a regression line, good </a:t>
            </a:r>
            <a:r>
              <a:rPr lang="en-US" sz="1100" b="0" i="0" u="none" strike="noStrike" kern="1200" dirty="0" err="1">
                <a:solidFill>
                  <a:schemeClr val="tx1"/>
                </a:solidFill>
                <a:effectLst/>
                <a:latin typeface="Trebuchet MS" pitchFamily="34" charset="0"/>
                <a:ea typeface="+mn-ea"/>
                <a:cs typeface="+mn-cs"/>
              </a:rPr>
              <a:t>ol</a:t>
            </a:r>
            <a:r>
              <a:rPr lang="en-US" sz="1100" b="0" i="0" u="none" strike="noStrike" kern="1200" dirty="0">
                <a:solidFill>
                  <a:schemeClr val="tx1"/>
                </a:solidFill>
                <a:effectLst/>
                <a:latin typeface="Trebuchet MS" pitchFamily="34" charset="0"/>
                <a:ea typeface="+mn-ea"/>
                <a:cs typeface="+mn-cs"/>
              </a:rPr>
              <a:t>’ y = mx + b. Regression is when we use a continues input to predict a continuous output, like using how many seconds a pot of water has been sitting on the stove to predict the temperature of the water.</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For each variable coming into our neuron, we’re going to find a slope (m), or “weight” for it. The “b”, or y-intercept, from y = mx + b is stored with the neuron.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07363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Our goal here is to find a line that can go through these points. That way, we can use that line to make predictions.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769026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3.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2.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3.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3.xml"/><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customXml" Target="../ink/ink1.xml"/><Relationship Id="rId3" Type="http://schemas.openxmlformats.org/officeDocument/2006/relationships/image" Target="../media/image40.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0.png"/><Relationship Id="rId7" Type="http://schemas.openxmlformats.org/officeDocument/2006/relationships/diagramColors" Target="../diagrams/colors3.xml"/><Relationship Id="rId12"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3.xml"/><Relationship Id="rId11"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diagramLayout" Target="../diagrams/layout3.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8.svg"/><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12" Type="http://schemas.openxmlformats.org/officeDocument/2006/relationships/chart" Target="../charts/chart1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image" Target="../media/image50.png"/><Relationship Id="rId5" Type="http://schemas.openxmlformats.org/officeDocument/2006/relationships/image" Target="../media/image49.png"/><Relationship Id="rId1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2.png"/><Relationship Id="rId1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8" Type="http://schemas.openxmlformats.org/officeDocument/2006/relationships/customXml" Target="../ink/ink4.xml"/><Relationship Id="rId26" Type="http://schemas.openxmlformats.org/officeDocument/2006/relationships/customXml" Target="../ink/ink8.xml"/><Relationship Id="rId39" Type="http://schemas.openxmlformats.org/officeDocument/2006/relationships/image" Target="../media/image394.png"/><Relationship Id="rId21" Type="http://schemas.openxmlformats.org/officeDocument/2006/relationships/image" Target="../media/image385.png"/><Relationship Id="rId34" Type="http://schemas.openxmlformats.org/officeDocument/2006/relationships/customXml" Target="../ink/ink12.xml"/><Relationship Id="rId42" Type="http://schemas.openxmlformats.org/officeDocument/2006/relationships/customXml" Target="../ink/ink16.xml"/><Relationship Id="rId47" Type="http://schemas.openxmlformats.org/officeDocument/2006/relationships/image" Target="../media/image397.png"/><Relationship Id="rId50" Type="http://schemas.openxmlformats.org/officeDocument/2006/relationships/customXml" Target="../ink/ink20.xml"/><Relationship Id="rId55" Type="http://schemas.openxmlformats.org/officeDocument/2006/relationships/image" Target="../media/image401.png"/><Relationship Id="rId7" Type="http://schemas.openxmlformats.org/officeDocument/2006/relationships/image" Target="../media/image46.png"/><Relationship Id="rId2" Type="http://schemas.openxmlformats.org/officeDocument/2006/relationships/notesSlide" Target="../notesSlides/notesSlide27.xml"/><Relationship Id="rId16" Type="http://schemas.openxmlformats.org/officeDocument/2006/relationships/customXml" Target="../ink/ink3.xml"/><Relationship Id="rId29" Type="http://schemas.openxmlformats.org/officeDocument/2006/relationships/image" Target="../media/image389.png"/><Relationship Id="rId11" Type="http://schemas.openxmlformats.org/officeDocument/2006/relationships/customXml" Target="../ink/ink2.xml"/><Relationship Id="rId24" Type="http://schemas.openxmlformats.org/officeDocument/2006/relationships/customXml" Target="../ink/ink7.xml"/><Relationship Id="rId32" Type="http://schemas.openxmlformats.org/officeDocument/2006/relationships/customXml" Target="../ink/ink11.xml"/><Relationship Id="rId37" Type="http://schemas.openxmlformats.org/officeDocument/2006/relationships/image" Target="../media/image393.png"/><Relationship Id="rId40" Type="http://schemas.openxmlformats.org/officeDocument/2006/relationships/customXml" Target="../ink/ink15.xml"/><Relationship Id="rId45" Type="http://schemas.openxmlformats.org/officeDocument/2006/relationships/image" Target="../media/image396.png"/><Relationship Id="rId53" Type="http://schemas.openxmlformats.org/officeDocument/2006/relationships/image" Target="../media/image400.png"/><Relationship Id="rId5" Type="http://schemas.openxmlformats.org/officeDocument/2006/relationships/chart" Target="../charts/chart13.xml"/><Relationship Id="rId15" Type="http://schemas.openxmlformats.org/officeDocument/2006/relationships/image" Target="../media/image382.png"/><Relationship Id="rId23" Type="http://schemas.openxmlformats.org/officeDocument/2006/relationships/image" Target="../media/image386.png"/><Relationship Id="rId28" Type="http://schemas.openxmlformats.org/officeDocument/2006/relationships/customXml" Target="../ink/ink9.xml"/><Relationship Id="rId36" Type="http://schemas.openxmlformats.org/officeDocument/2006/relationships/customXml" Target="../ink/ink13.xml"/><Relationship Id="rId49" Type="http://schemas.openxmlformats.org/officeDocument/2006/relationships/image" Target="../media/image398.png"/><Relationship Id="rId10" Type="http://schemas.openxmlformats.org/officeDocument/2006/relationships/image" Target="../media/image62.svg"/><Relationship Id="rId19" Type="http://schemas.openxmlformats.org/officeDocument/2006/relationships/image" Target="../media/image384.png"/><Relationship Id="rId31" Type="http://schemas.openxmlformats.org/officeDocument/2006/relationships/image" Target="../media/image390.png"/><Relationship Id="rId44" Type="http://schemas.openxmlformats.org/officeDocument/2006/relationships/customXml" Target="../ink/ink17.xml"/><Relationship Id="rId52" Type="http://schemas.openxmlformats.org/officeDocument/2006/relationships/customXml" Target="../ink/ink21.xml"/><Relationship Id="rId4" Type="http://schemas.openxmlformats.org/officeDocument/2006/relationships/chart" Target="../charts/chart12.xml"/><Relationship Id="rId9" Type="http://schemas.openxmlformats.org/officeDocument/2006/relationships/image" Target="../media/image61.png"/><Relationship Id="rId22" Type="http://schemas.openxmlformats.org/officeDocument/2006/relationships/customXml" Target="../ink/ink6.xml"/><Relationship Id="rId27" Type="http://schemas.openxmlformats.org/officeDocument/2006/relationships/image" Target="../media/image388.png"/><Relationship Id="rId30" Type="http://schemas.openxmlformats.org/officeDocument/2006/relationships/customXml" Target="../ink/ink10.xml"/><Relationship Id="rId35" Type="http://schemas.openxmlformats.org/officeDocument/2006/relationships/image" Target="../media/image392.png"/><Relationship Id="rId43" Type="http://schemas.openxmlformats.org/officeDocument/2006/relationships/image" Target="../media/image253.png"/><Relationship Id="rId48" Type="http://schemas.openxmlformats.org/officeDocument/2006/relationships/customXml" Target="../ink/ink19.xml"/><Relationship Id="rId8" Type="http://schemas.openxmlformats.org/officeDocument/2006/relationships/image" Target="../media/image48.svg"/><Relationship Id="rId51" Type="http://schemas.openxmlformats.org/officeDocument/2006/relationships/image" Target="../media/image399.png"/><Relationship Id="rId3" Type="http://schemas.openxmlformats.org/officeDocument/2006/relationships/image" Target="../media/image64.png"/><Relationship Id="rId17" Type="http://schemas.openxmlformats.org/officeDocument/2006/relationships/image" Target="../media/image383.png"/><Relationship Id="rId25" Type="http://schemas.openxmlformats.org/officeDocument/2006/relationships/image" Target="../media/image387.png"/><Relationship Id="rId33" Type="http://schemas.openxmlformats.org/officeDocument/2006/relationships/image" Target="../media/image391.png"/><Relationship Id="rId38" Type="http://schemas.openxmlformats.org/officeDocument/2006/relationships/customXml" Target="../ink/ink14.xml"/><Relationship Id="rId46" Type="http://schemas.openxmlformats.org/officeDocument/2006/relationships/customXml" Target="../ink/ink18.xml"/><Relationship Id="rId20" Type="http://schemas.openxmlformats.org/officeDocument/2006/relationships/customXml" Target="../ink/ink5.xml"/><Relationship Id="rId41" Type="http://schemas.openxmlformats.org/officeDocument/2006/relationships/image" Target="../media/image395.png"/><Relationship Id="rId54" Type="http://schemas.openxmlformats.org/officeDocument/2006/relationships/customXml" Target="../ink/ink22.xml"/><Relationship Id="rId1" Type="http://schemas.openxmlformats.org/officeDocument/2006/relationships/slideLayout" Target="../slideLayouts/slideLayout41.xml"/><Relationship Id="rId6" Type="http://schemas.openxmlformats.org/officeDocument/2006/relationships/chart" Target="../charts/char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hart" Target="../charts/chart16.xml"/></Relationships>
</file>

<file path=ppt/slides/_rels/slide3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chart" Target="../charts/chart18.xml"/></Relationships>
</file>

<file path=ppt/slides/_rels/slide32.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diagramData" Target="../diagrams/data6.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2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chart" Target="../charts/chart25.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chart" Target="../charts/chart24.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chart" Target="../charts/char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0.png"/><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0.png"/><Relationship Id="rId7"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2: How a Neural Network Trains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8D4B80C6-20A3-DA29-714B-EF6F72D40880}"/>
              </a:ext>
            </a:extLst>
          </p:cNvPr>
          <p:cNvGraphicFramePr/>
          <p:nvPr>
            <p:extLst>
              <p:ext uri="{D42A27DB-BD31-4B8C-83A1-F6EECF244321}">
                <p14:modId xmlns:p14="http://schemas.microsoft.com/office/powerpoint/2010/main" val="1608050479"/>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25162374" y="8477252"/>
            <a:ext cx="2693673" cy="7302500"/>
            <a:chOff x="1833182" y="2686050"/>
            <a:chExt cx="808102"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D422CF-5B94-4615-B7C6-03B6910088C9}"/>
                    </a:ext>
                  </a:extLst>
                </p:cNvPr>
                <p:cNvSpPr txBox="1"/>
                <p:nvPr/>
              </p:nvSpPr>
              <p:spPr>
                <a:xfrm>
                  <a:off x="2285917" y="4111942"/>
                  <a:ext cx="355367"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85917" y="4111942"/>
                  <a:ext cx="355367" cy="415479"/>
                </a:xfrm>
                <a:prstGeom prst="rect">
                  <a:avLst/>
                </a:prstGeom>
                <a:blipFill>
                  <a:blip r:embed="rId5"/>
                  <a:stretch>
                    <a:fillRect/>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30238660" y="10287004"/>
                <a:ext cx="572073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=−1</m:t>
                      </m:r>
                    </m:oMath>
                  </m:oMathPara>
                </a14:m>
                <a:endParaRPr lang="en-US" sz="6000">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38660" y="10287004"/>
                <a:ext cx="5720733" cy="1661993"/>
              </a:xfrm>
              <a:prstGeom prst="rect">
                <a:avLst/>
              </a:prstGeom>
              <a:blipFill>
                <a:blip r:embed="rId6"/>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30325841" y="12524354"/>
                <a:ext cx="4096250"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=5</m:t>
                      </m:r>
                    </m:oMath>
                  </m:oMathPara>
                </a14:m>
                <a:endParaRPr lang="en-US" sz="6000">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325841" y="12524354"/>
                <a:ext cx="4096250" cy="1661993"/>
              </a:xfrm>
              <a:prstGeom prst="rect">
                <a:avLst/>
              </a:prstGeom>
              <a:blipFill>
                <a:blip r:embed="rId7"/>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29648325" y="7323091"/>
            <a:ext cx="6341237"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26207382" y="8763538"/>
            <a:ext cx="2339102"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mc:AlternateContent xmlns:mc="http://schemas.openxmlformats.org/markup-compatibility/2006" xmlns:a14="http://schemas.microsoft.com/office/drawing/2010/main">
        <mc:Choice Requires="a14">
          <p:graphicFrame>
            <p:nvGraphicFramePr>
              <p:cNvPr id="9" name="Table 21">
                <a:extLst>
                  <a:ext uri="{FF2B5EF4-FFF2-40B4-BE49-F238E27FC236}">
                    <a16:creationId xmlns:a16="http://schemas.microsoft.com/office/drawing/2014/main" id="{0808B03A-87C4-0F00-919E-9DC8EA793424}"/>
                  </a:ext>
                </a:extLst>
              </p:cNvPr>
              <p:cNvGraphicFramePr>
                <a:graphicFrameLocks noGrp="1"/>
              </p:cNvGraphicFramePr>
              <p:nvPr>
                <p:extLst>
                  <p:ext uri="{D42A27DB-BD31-4B8C-83A1-F6EECF244321}">
                    <p14:modId xmlns:p14="http://schemas.microsoft.com/office/powerpoint/2010/main" val="1338396565"/>
                  </p:ext>
                </p:extLst>
              </p:nvPr>
            </p:nvGraphicFramePr>
            <p:xfrm>
              <a:off x="1333500" y="7477125"/>
              <a:ext cx="7501059"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tblGrid>
                  <a:tr h="1344706">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dirty="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9" name="Table 21">
                <a:extLst>
                  <a:ext uri="{FF2B5EF4-FFF2-40B4-BE49-F238E27FC236}">
                    <a16:creationId xmlns:a16="http://schemas.microsoft.com/office/drawing/2014/main" id="{0808B03A-87C4-0F00-919E-9DC8EA793424}"/>
                  </a:ext>
                </a:extLst>
              </p:cNvPr>
              <p:cNvGraphicFramePr>
                <a:graphicFrameLocks noGrp="1"/>
              </p:cNvGraphicFramePr>
              <p:nvPr>
                <p:extLst>
                  <p:ext uri="{D42A27DB-BD31-4B8C-83A1-F6EECF244321}">
                    <p14:modId xmlns:p14="http://schemas.microsoft.com/office/powerpoint/2010/main" val="1338396565"/>
                  </p:ext>
                </p:extLst>
              </p:nvPr>
            </p:nvGraphicFramePr>
            <p:xfrm>
              <a:off x="1333500" y="7477125"/>
              <a:ext cx="7501059"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tblGrid>
                  <a:tr h="1402080">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8"/>
                          <a:stretch>
                            <a:fillRect l="-200487" t="-8696" r="-1460" b="-228696"/>
                          </a:stretch>
                        </a:blipFill>
                      </a:tcPr>
                    </a:tc>
                    <a:extLst>
                      <a:ext uri="{0D108BD9-81ED-4DB2-BD59-A6C34878D82A}">
                        <a16:rowId xmlns:a16="http://schemas.microsoft.com/office/drawing/2014/main" val="3860770527"/>
                      </a:ext>
                    </a:extLst>
                  </a:tr>
                  <a:tr h="1402080">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spTree>
    <p:extLst>
      <p:ext uri="{BB962C8B-B14F-4D97-AF65-F5344CB8AC3E}">
        <p14:creationId xmlns:p14="http://schemas.microsoft.com/office/powerpoint/2010/main" val="2532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148CA24-34A6-198B-921A-B51F7FFCFBEA}"/>
              </a:ext>
            </a:extLst>
          </p:cNvPr>
          <p:cNvGraphicFramePr/>
          <p:nvPr>
            <p:extLst>
              <p:ext uri="{D42A27DB-BD31-4B8C-83A1-F6EECF244321}">
                <p14:modId xmlns:p14="http://schemas.microsoft.com/office/powerpoint/2010/main" val="1383584108"/>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23491983" y="12614821"/>
                <a:ext cx="11575541" cy="431053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8000" i="1">
                          <a:solidFill>
                            <a:schemeClr val="bg1"/>
                          </a:solidFill>
                          <a:latin typeface="Cambria Math" panose="02040503050406030204" pitchFamily="18" charset="0"/>
                        </a:rPr>
                        <m:t>𝑅𝑀𝑆𝐸</m:t>
                      </m:r>
                      <m:r>
                        <a:rPr lang="en-US" sz="8000" i="1">
                          <a:solidFill>
                            <a:schemeClr val="bg1"/>
                          </a:solidFill>
                          <a:latin typeface="Cambria Math" panose="02040503050406030204" pitchFamily="18" charset="0"/>
                        </a:rPr>
                        <m:t>=</m:t>
                      </m:r>
                      <m:rad>
                        <m:radPr>
                          <m:degHide m:val="on"/>
                          <m:ctrlPr>
                            <a:rPr lang="en-US" sz="8000" i="1">
                              <a:solidFill>
                                <a:schemeClr val="bg1"/>
                              </a:solidFill>
                              <a:latin typeface="Cambria Math" panose="02040503050406030204" pitchFamily="18" charset="0"/>
                            </a:rPr>
                          </m:ctrlPr>
                        </m:radPr>
                        <m:deg/>
                        <m:e>
                          <m:f>
                            <m:fPr>
                              <m:ctrlPr>
                                <a:rPr lang="en-US" sz="8000" i="1">
                                  <a:solidFill>
                                    <a:schemeClr val="bg1"/>
                                  </a:solidFill>
                                  <a:latin typeface="Cambria Math" panose="02040503050406030204" pitchFamily="18" charset="0"/>
                                </a:rPr>
                              </m:ctrlPr>
                            </m:fPr>
                            <m:num>
                              <m:r>
                                <a:rPr lang="en-US" sz="8000" i="1">
                                  <a:solidFill>
                                    <a:schemeClr val="bg1"/>
                                  </a:solidFill>
                                  <a:latin typeface="Cambria Math" panose="02040503050406030204" pitchFamily="18" charset="0"/>
                                </a:rPr>
                                <m:t>1</m:t>
                              </m:r>
                            </m:num>
                            <m:den>
                              <m:r>
                                <a:rPr lang="en-US" sz="8000" i="1">
                                  <a:solidFill>
                                    <a:schemeClr val="bg1"/>
                                  </a:solidFill>
                                  <a:latin typeface="Cambria Math" panose="02040503050406030204" pitchFamily="18" charset="0"/>
                                </a:rPr>
                                <m:t>𝑛</m:t>
                              </m:r>
                            </m:den>
                          </m:f>
                          <m:nary>
                            <m:naryPr>
                              <m:chr m:val="∑"/>
                              <m:ctrlPr>
                                <a:rPr lang="en-US" sz="8000" i="1">
                                  <a:solidFill>
                                    <a:schemeClr val="bg1"/>
                                  </a:solidFill>
                                  <a:latin typeface="Cambria Math" panose="02040503050406030204" pitchFamily="18" charset="0"/>
                                </a:rPr>
                              </m:ctrlPr>
                            </m:naryPr>
                            <m:sub>
                              <m:r>
                                <m:rPr>
                                  <m:brk m:alnAt="23"/>
                                </m:rPr>
                                <a:rPr lang="en-US" sz="8000" i="1">
                                  <a:solidFill>
                                    <a:schemeClr val="bg1"/>
                                  </a:solidFill>
                                  <a:latin typeface="Cambria Math" panose="02040503050406030204" pitchFamily="18" charset="0"/>
                                </a:rPr>
                                <m:t>𝑖</m:t>
                              </m:r>
                              <m:r>
                                <a:rPr lang="en-US" sz="8000" i="1">
                                  <a:solidFill>
                                    <a:schemeClr val="bg1"/>
                                  </a:solidFill>
                                  <a:latin typeface="Cambria Math" panose="02040503050406030204" pitchFamily="18" charset="0"/>
                                </a:rPr>
                                <m:t>=1</m:t>
                              </m:r>
                            </m:sub>
                            <m:sup>
                              <m:r>
                                <a:rPr lang="en-US" sz="8000" i="1">
                                  <a:solidFill>
                                    <a:schemeClr val="bg1"/>
                                  </a:solidFill>
                                  <a:latin typeface="Cambria Math" panose="02040503050406030204" pitchFamily="18" charset="0"/>
                                </a:rPr>
                                <m:t>𝑛</m:t>
                              </m:r>
                            </m:sup>
                            <m:e>
                              <m:sSup>
                                <m:sSupPr>
                                  <m:ctrlPr>
                                    <a:rPr lang="en-US" sz="8000" i="1">
                                      <a:solidFill>
                                        <a:schemeClr val="bg1"/>
                                      </a:solidFill>
                                      <a:latin typeface="Cambria Math" panose="02040503050406030204" pitchFamily="18" charset="0"/>
                                    </a:rPr>
                                  </m:ctrlPr>
                                </m:sSupPr>
                                <m:e>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r>
                                        <a:rPr lang="en-US" sz="8000" i="1">
                                          <a:solidFill>
                                            <a:schemeClr val="bg1"/>
                                          </a:solidFill>
                                          <a:latin typeface="Cambria Math" panose="02040503050406030204" pitchFamily="18" charset="0"/>
                                        </a:rPr>
                                        <m:t>𝑦</m:t>
                                      </m:r>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acc>
                                        <m:accPr>
                                          <m:chr m:val="̂"/>
                                          <m:ctrlPr>
                                            <a:rPr lang="en-US" sz="8000" i="1">
                                              <a:solidFill>
                                                <a:schemeClr val="bg1"/>
                                              </a:solidFill>
                                              <a:latin typeface="Cambria Math" panose="02040503050406030204" pitchFamily="18" charset="0"/>
                                            </a:rPr>
                                          </m:ctrlPr>
                                        </m:accPr>
                                        <m:e>
                                          <m:r>
                                            <a:rPr lang="en-US" sz="8000" i="1">
                                              <a:solidFill>
                                                <a:schemeClr val="bg1"/>
                                              </a:solidFill>
                                              <a:latin typeface="Cambria Math" panose="02040503050406030204" pitchFamily="18" charset="0"/>
                                            </a:rPr>
                                            <m:t>𝑦</m:t>
                                          </m:r>
                                        </m:e>
                                      </m:acc>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e>
                                <m:sup>
                                  <m:r>
                                    <a:rPr lang="en-US" sz="8000" i="1">
                                      <a:solidFill>
                                        <a:schemeClr val="bg1"/>
                                      </a:solidFill>
                                      <a:latin typeface="Cambria Math" panose="02040503050406030204" pitchFamily="18" charset="0"/>
                                    </a:rPr>
                                    <m:t>2</m:t>
                                  </m:r>
                                </m:sup>
                              </m:sSup>
                            </m:e>
                          </m:nary>
                        </m:e>
                      </m:rad>
                    </m:oMath>
                  </m:oMathPara>
                </a14:m>
                <a:endParaRPr lang="en-US" sz="8000" dirty="0">
                  <a:solidFill>
                    <a:schemeClr val="bg1"/>
                  </a:solidFill>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23491983" y="12614821"/>
                <a:ext cx="11575541" cy="4310539"/>
              </a:xfrm>
              <a:prstGeom prst="rect">
                <a:avLst/>
              </a:prstGeom>
              <a:blipFill>
                <a:blip r:embed="rId5"/>
                <a:stretch>
                  <a:fillRect t="-3112" b="-240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2ECA4-9B74-44A1-8E09-776D74A8713E}"/>
                  </a:ext>
                </a:extLst>
              </p:cNvPr>
              <p:cNvSpPr txBox="1"/>
              <p:nvPr/>
            </p:nvSpPr>
            <p:spPr>
              <a:xfrm>
                <a:off x="24161463" y="8855243"/>
                <a:ext cx="10714920" cy="1614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8000" i="1">
                        <a:solidFill>
                          <a:schemeClr val="bg1"/>
                        </a:solidFill>
                        <a:latin typeface="Cambria Math" panose="02040503050406030204" pitchFamily="18" charset="0"/>
                      </a:rPr>
                      <m:t>𝑀𝑆𝐸</m:t>
                    </m:r>
                    <m:r>
                      <a:rPr lang="en-US" sz="8000" i="1">
                        <a:solidFill>
                          <a:schemeClr val="bg1"/>
                        </a:solidFill>
                        <a:latin typeface="Cambria Math" panose="02040503050406030204" pitchFamily="18" charset="0"/>
                      </a:rPr>
                      <m:t>= </m:t>
                    </m:r>
                    <m:f>
                      <m:fPr>
                        <m:ctrlPr>
                          <a:rPr lang="en-US" sz="8000" i="1">
                            <a:solidFill>
                              <a:schemeClr val="bg1"/>
                            </a:solidFill>
                            <a:latin typeface="Cambria Math" panose="02040503050406030204" pitchFamily="18" charset="0"/>
                          </a:rPr>
                        </m:ctrlPr>
                      </m:fPr>
                      <m:num>
                        <m:r>
                          <a:rPr lang="en-US" sz="8000" i="1">
                            <a:solidFill>
                              <a:schemeClr val="bg1"/>
                            </a:solidFill>
                            <a:latin typeface="Cambria Math" panose="02040503050406030204" pitchFamily="18" charset="0"/>
                          </a:rPr>
                          <m:t>1</m:t>
                        </m:r>
                      </m:num>
                      <m:den>
                        <m:r>
                          <a:rPr lang="en-US" sz="8000" i="1">
                            <a:solidFill>
                              <a:schemeClr val="bg1"/>
                            </a:solidFill>
                            <a:latin typeface="Cambria Math" panose="02040503050406030204" pitchFamily="18" charset="0"/>
                          </a:rPr>
                          <m:t>𝑛</m:t>
                        </m:r>
                      </m:den>
                    </m:f>
                  </m:oMath>
                </a14:m>
                <a:r>
                  <a:rPr lang="en-US" sz="8000" dirty="0">
                    <a:solidFill>
                      <a:schemeClr val="bg1"/>
                    </a:solidFill>
                  </a:rPr>
                  <a:t> </a:t>
                </a:r>
                <a14:m>
                  <m:oMath xmlns:m="http://schemas.openxmlformats.org/officeDocument/2006/math">
                    <m:nary>
                      <m:naryPr>
                        <m:chr m:val="∑"/>
                        <m:ctrlPr>
                          <a:rPr lang="en-US" sz="8000" i="1">
                            <a:solidFill>
                              <a:schemeClr val="bg1"/>
                            </a:solidFill>
                            <a:latin typeface="Cambria Math" panose="02040503050406030204" pitchFamily="18" charset="0"/>
                          </a:rPr>
                        </m:ctrlPr>
                      </m:naryPr>
                      <m:sub>
                        <m:r>
                          <m:rPr>
                            <m:brk m:alnAt="23"/>
                          </m:rPr>
                          <a:rPr lang="en-US" sz="8000" i="1">
                            <a:solidFill>
                              <a:schemeClr val="bg1"/>
                            </a:solidFill>
                            <a:latin typeface="Cambria Math" panose="02040503050406030204" pitchFamily="18" charset="0"/>
                          </a:rPr>
                          <m:t>𝑖</m:t>
                        </m:r>
                        <m:r>
                          <a:rPr lang="en-US" sz="8000" i="1">
                            <a:solidFill>
                              <a:schemeClr val="bg1"/>
                            </a:solidFill>
                            <a:latin typeface="Cambria Math" panose="02040503050406030204" pitchFamily="18" charset="0"/>
                          </a:rPr>
                          <m:t>=1</m:t>
                        </m:r>
                      </m:sub>
                      <m:sup>
                        <m:r>
                          <a:rPr lang="en-US" sz="8000" i="1">
                            <a:solidFill>
                              <a:schemeClr val="bg1"/>
                            </a:solidFill>
                            <a:latin typeface="Cambria Math" panose="02040503050406030204" pitchFamily="18" charset="0"/>
                          </a:rPr>
                          <m:t>𝑛</m:t>
                        </m:r>
                      </m:sup>
                      <m:e>
                        <m:sSup>
                          <m:sSupPr>
                            <m:ctrlPr>
                              <a:rPr lang="en-US" sz="8000" i="1">
                                <a:solidFill>
                                  <a:schemeClr val="bg1"/>
                                </a:solidFill>
                                <a:latin typeface="Cambria Math" panose="02040503050406030204" pitchFamily="18" charset="0"/>
                              </a:rPr>
                            </m:ctrlPr>
                          </m:sSupPr>
                          <m:e>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r>
                                  <a:rPr lang="en-US" sz="8000" i="1">
                                    <a:solidFill>
                                      <a:schemeClr val="bg1"/>
                                    </a:solidFill>
                                    <a:latin typeface="Cambria Math" panose="02040503050406030204" pitchFamily="18" charset="0"/>
                                  </a:rPr>
                                  <m:t>𝑦</m:t>
                                </m:r>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acc>
                                  <m:accPr>
                                    <m:chr m:val="̂"/>
                                    <m:ctrlPr>
                                      <a:rPr lang="en-US" sz="8000" i="1">
                                        <a:solidFill>
                                          <a:schemeClr val="bg1"/>
                                        </a:solidFill>
                                        <a:latin typeface="Cambria Math" panose="02040503050406030204" pitchFamily="18" charset="0"/>
                                      </a:rPr>
                                    </m:ctrlPr>
                                  </m:accPr>
                                  <m:e>
                                    <m:r>
                                      <a:rPr lang="en-US" sz="8000" i="1">
                                        <a:solidFill>
                                          <a:schemeClr val="bg1"/>
                                        </a:solidFill>
                                        <a:latin typeface="Cambria Math" panose="02040503050406030204" pitchFamily="18" charset="0"/>
                                      </a:rPr>
                                      <m:t>𝑦</m:t>
                                    </m:r>
                                  </m:e>
                                </m:acc>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e>
                          <m:sup>
                            <m:r>
                              <a:rPr lang="en-US" sz="8000" i="1">
                                <a:solidFill>
                                  <a:schemeClr val="bg1"/>
                                </a:solidFill>
                                <a:latin typeface="Cambria Math" panose="02040503050406030204" pitchFamily="18" charset="0"/>
                              </a:rPr>
                              <m:t>2</m:t>
                            </m:r>
                          </m:sup>
                        </m:sSup>
                      </m:e>
                    </m:nary>
                  </m:oMath>
                </a14:m>
                <a:endParaRPr lang="en-US" sz="8000" dirty="0">
                  <a:solidFill>
                    <a:schemeClr val="bg1"/>
                  </a:solidFill>
                </a:endParaRPr>
              </a:p>
            </p:txBody>
          </p:sp>
        </mc:Choice>
        <mc:Fallback xmlns="">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24161463" y="8855243"/>
                <a:ext cx="10714920" cy="1614160"/>
              </a:xfrm>
              <a:prstGeom prst="rect">
                <a:avLst/>
              </a:prstGeom>
              <a:blipFill>
                <a:blip r:embed="rId6"/>
                <a:stretch>
                  <a:fillRect/>
                </a:stretch>
              </a:blipFill>
              <a:ln w="6350">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17417166" y="10810754"/>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20017460" y="9826906"/>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Table 21">
                <a:extLst>
                  <a:ext uri="{FF2B5EF4-FFF2-40B4-BE49-F238E27FC236}">
                    <a16:creationId xmlns:a16="http://schemas.microsoft.com/office/drawing/2014/main" id="{84C62524-61BA-07A1-830F-3185735ED390}"/>
                  </a:ext>
                </a:extLst>
              </p:cNvPr>
              <p:cNvGraphicFramePr>
                <a:graphicFrameLocks noGrp="1"/>
              </p:cNvGraphicFramePr>
              <p:nvPr>
                <p:extLst>
                  <p:ext uri="{D42A27DB-BD31-4B8C-83A1-F6EECF244321}">
                    <p14:modId xmlns:p14="http://schemas.microsoft.com/office/powerpoint/2010/main" val="251163077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344706">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dirty="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7200" i="1" smtClean="0">
                                        <a:solidFill>
                                          <a:schemeClr val="bg1"/>
                                        </a:solidFill>
                                        <a:latin typeface="Cambria Math" panose="02040503050406030204" pitchFamily="18" charset="0"/>
                                      </a:rPr>
                                    </m:ctrlPr>
                                  </m:sSupPr>
                                  <m:e>
                                    <m:r>
                                      <a:rPr lang="en-US" sz="7200" b="1" i="1" smtClean="0">
                                        <a:solidFill>
                                          <a:schemeClr val="bg1"/>
                                        </a:solidFill>
                                        <a:latin typeface="Cambria Math" panose="02040503050406030204" pitchFamily="18" charset="0"/>
                                      </a:rPr>
                                      <m:t>𝒆𝒓𝒓</m:t>
                                    </m:r>
                                  </m:e>
                                  <m:sup>
                                    <m:r>
                                      <a:rPr lang="en-US" sz="7200" i="1" smtClean="0">
                                        <a:solidFill>
                                          <a:schemeClr val="bg1"/>
                                        </a:solidFill>
                                        <a:latin typeface="Cambria Math" panose="02040503050406030204" pitchFamily="18" charset="0"/>
                                      </a:rPr>
                                      <m:t>2</m:t>
                                    </m:r>
                                  </m:sup>
                                </m:sSup>
                              </m:oMath>
                            </m:oMathPara>
                          </a14:m>
                          <a:endParaRPr lang="en-US" sz="7200" dirty="0">
                            <a:solidFill>
                              <a:schemeClr val="bg1"/>
                            </a:solidFill>
                          </a:endParaRP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dirty="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dirty="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dirty="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dirty="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2554941">
                    <a:tc gridSpan="3">
                      <a:txBody>
                        <a:bodyPr/>
                        <a:lstStyle/>
                        <a:p>
                          <a:pPr algn="r"/>
                          <a:r>
                            <a:rPr lang="en-US" sz="7200" dirty="0">
                              <a:solidFill>
                                <a:schemeClr val="bg1"/>
                              </a:solidFill>
                            </a:rPr>
                            <a:t>RMSE =</a:t>
                          </a:r>
                          <a:r>
                            <a:rPr lang="en-US" sz="18000" dirty="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dirty="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Choice>
        <mc:Fallback xmlns="">
          <p:graphicFrame>
            <p:nvGraphicFramePr>
              <p:cNvPr id="4" name="Table 21">
                <a:extLst>
                  <a:ext uri="{FF2B5EF4-FFF2-40B4-BE49-F238E27FC236}">
                    <a16:creationId xmlns:a16="http://schemas.microsoft.com/office/drawing/2014/main" id="{84C62524-61BA-07A1-830F-3185735ED390}"/>
                  </a:ext>
                </a:extLst>
              </p:cNvPr>
              <p:cNvGraphicFramePr>
                <a:graphicFrameLocks noGrp="1"/>
              </p:cNvGraphicFramePr>
              <p:nvPr>
                <p:extLst>
                  <p:ext uri="{D42A27DB-BD31-4B8C-83A1-F6EECF244321}">
                    <p14:modId xmlns:p14="http://schemas.microsoft.com/office/powerpoint/2010/main" val="251163077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402080">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7"/>
                          <a:stretch>
                            <a:fillRect l="-200487" t="-8696" r="-101217" b="-602609"/>
                          </a:stretch>
                        </a:blipFill>
                      </a:tcPr>
                    </a:tc>
                    <a:tc>
                      <a:txBody>
                        <a:bodyPr/>
                        <a:lstStyle/>
                        <a:p>
                          <a:endParaRPr lang="en-US"/>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7"/>
                          <a:stretch>
                            <a:fillRect l="-301220" t="-8696" r="-1463" b="-602609"/>
                          </a:stretch>
                        </a:blipFill>
                      </a:tcPr>
                    </a:tc>
                    <a:extLst>
                      <a:ext uri="{0D108BD9-81ED-4DB2-BD59-A6C34878D82A}">
                        <a16:rowId xmlns:a16="http://schemas.microsoft.com/office/drawing/2014/main" val="3860770527"/>
                      </a:ext>
                    </a:extLst>
                  </a:tr>
                  <a:tr h="1402080">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dirty="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dirty="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dirty="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dirty="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3048000">
                    <a:tc gridSpan="3">
                      <a:txBody>
                        <a:bodyPr/>
                        <a:lstStyle/>
                        <a:p>
                          <a:pPr algn="r"/>
                          <a:r>
                            <a:rPr lang="en-US" sz="7200" dirty="0">
                              <a:solidFill>
                                <a:schemeClr val="bg1"/>
                              </a:solidFill>
                            </a:rPr>
                            <a:t>RMSE =</a:t>
                          </a:r>
                          <a:r>
                            <a:rPr lang="en-US" sz="18000" dirty="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dirty="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Fallback>
      </mc:AlternateContent>
      <p:cxnSp>
        <p:nvCxnSpPr>
          <p:cNvPr id="5" name="Straight Connector 4">
            <a:extLst>
              <a:ext uri="{FF2B5EF4-FFF2-40B4-BE49-F238E27FC236}">
                <a16:creationId xmlns:a16="http://schemas.microsoft.com/office/drawing/2014/main" id="{5F7E5388-A12F-BF39-66B8-B240FC49FA43}"/>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6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07C32F3-AB4F-9499-D99C-3D08151DEE43}"/>
              </a:ext>
            </a:extLst>
          </p:cNvPr>
          <p:cNvGraphicFramePr/>
          <p:nvPr>
            <p:extLst>
              <p:ext uri="{D42A27DB-BD31-4B8C-83A1-F6EECF244321}">
                <p14:modId xmlns:p14="http://schemas.microsoft.com/office/powerpoint/2010/main" val="2177732315"/>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A407A4E3-1C68-4825-8F17-69837865560E}"/>
              </a:ext>
            </a:extLst>
          </p:cNvPr>
          <p:cNvPicPr>
            <a:picLocks noChangeAspect="1"/>
          </p:cNvPicPr>
          <p:nvPr/>
        </p:nvPicPr>
        <p:blipFill>
          <a:blip r:embed="rId5"/>
          <a:stretch>
            <a:fillRect/>
          </a:stretch>
        </p:blipFill>
        <p:spPr>
          <a:xfrm>
            <a:off x="23788687" y="6756664"/>
            <a:ext cx="11959207" cy="11775533"/>
          </a:xfrm>
          <a:prstGeom prst="rect">
            <a:avLst/>
          </a:prstGeom>
        </p:spPr>
      </p:pic>
      <mc:AlternateContent xmlns:mc="http://schemas.openxmlformats.org/markup-compatibility/2006" xmlns:a14="http://schemas.microsoft.com/office/drawing/2010/main">
        <mc:Choice Requires="a14">
          <p:graphicFrame>
            <p:nvGraphicFramePr>
              <p:cNvPr id="5" name="Table 21">
                <a:extLst>
                  <a:ext uri="{FF2B5EF4-FFF2-40B4-BE49-F238E27FC236}">
                    <a16:creationId xmlns:a16="http://schemas.microsoft.com/office/drawing/2014/main" id="{A8FDCD74-BEF0-EB05-B12C-CCC6E7E217D1}"/>
                  </a:ext>
                </a:extLst>
              </p:cNvPr>
              <p:cNvGraphicFramePr>
                <a:graphicFrameLocks noGrp="1"/>
              </p:cNvGraphicFramePr>
              <p:nvPr>
                <p:extLst>
                  <p:ext uri="{D42A27DB-BD31-4B8C-83A1-F6EECF244321}">
                    <p14:modId xmlns:p14="http://schemas.microsoft.com/office/powerpoint/2010/main" val="6439291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344706">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dirty="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7200" i="1" smtClean="0">
                                        <a:solidFill>
                                          <a:schemeClr val="bg1"/>
                                        </a:solidFill>
                                        <a:latin typeface="Cambria Math" panose="02040503050406030204" pitchFamily="18" charset="0"/>
                                      </a:rPr>
                                    </m:ctrlPr>
                                  </m:sSupPr>
                                  <m:e>
                                    <m:r>
                                      <a:rPr lang="en-US" sz="7200" b="1" i="1" smtClean="0">
                                        <a:solidFill>
                                          <a:schemeClr val="bg1"/>
                                        </a:solidFill>
                                        <a:latin typeface="Cambria Math" panose="02040503050406030204" pitchFamily="18" charset="0"/>
                                      </a:rPr>
                                      <m:t>𝒆𝒓𝒓</m:t>
                                    </m:r>
                                  </m:e>
                                  <m:sup>
                                    <m:r>
                                      <a:rPr lang="en-US" sz="7200" i="1" smtClean="0">
                                        <a:solidFill>
                                          <a:schemeClr val="bg1"/>
                                        </a:solidFill>
                                        <a:latin typeface="Cambria Math" panose="02040503050406030204" pitchFamily="18" charset="0"/>
                                      </a:rPr>
                                      <m:t>2</m:t>
                                    </m:r>
                                  </m:sup>
                                </m:sSup>
                              </m:oMath>
                            </m:oMathPara>
                          </a14:m>
                          <a:endParaRPr lang="en-US" sz="7200" dirty="0">
                            <a:solidFill>
                              <a:schemeClr val="bg1"/>
                            </a:solidFill>
                          </a:endParaRP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dirty="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dirty="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dirty="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dirty="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2554941">
                    <a:tc gridSpan="3">
                      <a:txBody>
                        <a:bodyPr/>
                        <a:lstStyle/>
                        <a:p>
                          <a:pPr algn="r"/>
                          <a:r>
                            <a:rPr lang="en-US" sz="7200" dirty="0">
                              <a:solidFill>
                                <a:schemeClr val="bg1"/>
                              </a:solidFill>
                            </a:rPr>
                            <a:t>RMSE =</a:t>
                          </a:r>
                          <a:r>
                            <a:rPr lang="en-US" sz="18000" dirty="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dirty="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Choice>
        <mc:Fallback xmlns="">
          <p:graphicFrame>
            <p:nvGraphicFramePr>
              <p:cNvPr id="5" name="Table 21">
                <a:extLst>
                  <a:ext uri="{FF2B5EF4-FFF2-40B4-BE49-F238E27FC236}">
                    <a16:creationId xmlns:a16="http://schemas.microsoft.com/office/drawing/2014/main" id="{A8FDCD74-BEF0-EB05-B12C-CCC6E7E217D1}"/>
                  </a:ext>
                </a:extLst>
              </p:cNvPr>
              <p:cNvGraphicFramePr>
                <a:graphicFrameLocks noGrp="1"/>
              </p:cNvGraphicFramePr>
              <p:nvPr>
                <p:extLst>
                  <p:ext uri="{D42A27DB-BD31-4B8C-83A1-F6EECF244321}">
                    <p14:modId xmlns:p14="http://schemas.microsoft.com/office/powerpoint/2010/main" val="6439291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402080">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6"/>
                          <a:stretch>
                            <a:fillRect l="-200487" t="-8696" r="-101217" b="-602609"/>
                          </a:stretch>
                        </a:blipFill>
                      </a:tcPr>
                    </a:tc>
                    <a:tc>
                      <a:txBody>
                        <a:bodyPr/>
                        <a:lstStyle/>
                        <a:p>
                          <a:endParaRPr lang="en-US"/>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6"/>
                          <a:stretch>
                            <a:fillRect l="-301220" t="-8696" r="-1463" b="-602609"/>
                          </a:stretch>
                        </a:blipFill>
                      </a:tcPr>
                    </a:tc>
                    <a:extLst>
                      <a:ext uri="{0D108BD9-81ED-4DB2-BD59-A6C34878D82A}">
                        <a16:rowId xmlns:a16="http://schemas.microsoft.com/office/drawing/2014/main" val="3860770527"/>
                      </a:ext>
                    </a:extLst>
                  </a:tr>
                  <a:tr h="1402080">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dirty="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dirty="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dirty="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dirty="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3048000">
                    <a:tc gridSpan="3">
                      <a:txBody>
                        <a:bodyPr/>
                        <a:lstStyle/>
                        <a:p>
                          <a:pPr algn="r"/>
                          <a:r>
                            <a:rPr lang="en-US" sz="7200" dirty="0">
                              <a:solidFill>
                                <a:schemeClr val="bg1"/>
                              </a:solidFill>
                            </a:rPr>
                            <a:t>RMSE =</a:t>
                          </a:r>
                          <a:r>
                            <a:rPr lang="en-US" sz="18000" dirty="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dirty="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Fallback>
      </mc:AlternateContent>
      <p:cxnSp>
        <p:nvCxnSpPr>
          <p:cNvPr id="7" name="Straight Connector 6">
            <a:extLst>
              <a:ext uri="{FF2B5EF4-FFF2-40B4-BE49-F238E27FC236}">
                <a16:creationId xmlns:a16="http://schemas.microsoft.com/office/drawing/2014/main" id="{E0C42886-E3BB-DFAB-6955-A37E1E691BD4}"/>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BE2728-535A-F1E4-C8C3-C5A9ABA30C13}"/>
              </a:ext>
            </a:extLst>
          </p:cNvPr>
          <p:cNvCxnSpPr>
            <a:cxnSpLocks/>
          </p:cNvCxnSpPr>
          <p:nvPr/>
        </p:nvCxnSpPr>
        <p:spPr>
          <a:xfrm>
            <a:off x="17417166" y="10810754"/>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D0C129-E576-1E3B-E0A6-5E0C570F59C7}"/>
              </a:ext>
            </a:extLst>
          </p:cNvPr>
          <p:cNvCxnSpPr>
            <a:cxnSpLocks/>
          </p:cNvCxnSpPr>
          <p:nvPr/>
        </p:nvCxnSpPr>
        <p:spPr>
          <a:xfrm>
            <a:off x="20017460" y="9826906"/>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27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12" name="TextBox 11">
            <a:extLst>
              <a:ext uri="{FF2B5EF4-FFF2-40B4-BE49-F238E27FC236}">
                <a16:creationId xmlns:a16="http://schemas.microsoft.com/office/drawing/2014/main" id="{03EE08B3-390E-4845-BE98-594E12D507AD}"/>
              </a:ext>
            </a:extLst>
          </p:cNvPr>
          <p:cNvSpPr txBox="1"/>
          <p:nvPr/>
        </p:nvSpPr>
        <p:spPr>
          <a:xfrm>
            <a:off x="32387955" y="5704678"/>
            <a:ext cx="2656710" cy="1043465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4667">
                <a:solidFill>
                  <a:schemeClr val="bg1"/>
                </a:solidFill>
              </a:rPr>
              <a:t>16</a:t>
            </a: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r>
              <a:rPr lang="en-US" sz="4667">
                <a:solidFill>
                  <a:schemeClr val="bg1"/>
                </a:solidFill>
              </a:rPr>
              <a:t>0</a:t>
            </a:r>
          </a:p>
        </p:txBody>
      </p:sp>
      <p:sp>
        <p:nvSpPr>
          <p:cNvPr id="4" name="TextBox 3">
            <a:extLst>
              <a:ext uri="{FF2B5EF4-FFF2-40B4-BE49-F238E27FC236}">
                <a16:creationId xmlns:a16="http://schemas.microsoft.com/office/drawing/2014/main" id="{4FC736EE-E09E-4639-82F4-6A2FF718D338}"/>
              </a:ext>
            </a:extLst>
          </p:cNvPr>
          <p:cNvSpPr txBox="1"/>
          <p:nvPr/>
        </p:nvSpPr>
        <p:spPr>
          <a:xfrm>
            <a:off x="32481838" y="10552638"/>
            <a:ext cx="1459053" cy="738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667">
                <a:solidFill>
                  <a:schemeClr val="bg1"/>
                </a:solidFill>
              </a:rPr>
              <a:t>MSE</a:t>
            </a:r>
            <a:endParaRPr lang="en-US" sz="6000">
              <a:solidFill>
                <a:schemeClr val="bg1"/>
              </a:solidFill>
            </a:endParaRPr>
          </a:p>
        </p:txBody>
      </p:sp>
      <p:pic>
        <p:nvPicPr>
          <p:cNvPr id="15" name="Picture 10">
            <a:extLst>
              <a:ext uri="{FF2B5EF4-FFF2-40B4-BE49-F238E27FC236}">
                <a16:creationId xmlns:a16="http://schemas.microsoft.com/office/drawing/2014/main" id="{8929912F-C878-9402-C27B-5C078F1ADB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0026B1-6DE5-D5ED-3FE4-E31FADC61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642" y="5146741"/>
            <a:ext cx="14332717" cy="1236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80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23D3456-63E8-702E-BC17-CD4383860798}"/>
              </a:ext>
            </a:extLst>
          </p:cNvPr>
          <p:cNvGraphicFramePr/>
          <p:nvPr>
            <p:extLst>
              <p:ext uri="{D42A27DB-BD31-4B8C-83A1-F6EECF244321}">
                <p14:modId xmlns:p14="http://schemas.microsoft.com/office/powerpoint/2010/main" val="2375721420"/>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AA7D25E4-EC1E-6BB9-8E87-0D2D77C5D2A4}"/>
              </a:ext>
            </a:extLst>
          </p:cNvPr>
          <p:cNvCxnSpPr>
            <a:cxnSpLocks/>
          </p:cNvCxnSpPr>
          <p:nvPr/>
        </p:nvCxnSpPr>
        <p:spPr>
          <a:xfrm>
            <a:off x="6955601" y="6707151"/>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5B9B17-8614-2AAE-D1C2-E2DD200B17C6}"/>
              </a:ext>
            </a:extLst>
          </p:cNvPr>
          <p:cNvCxnSpPr>
            <a:cxnSpLocks/>
          </p:cNvCxnSpPr>
          <p:nvPr/>
        </p:nvCxnSpPr>
        <p:spPr>
          <a:xfrm>
            <a:off x="9483287" y="7886490"/>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03A95C-63C9-8461-1601-994FA44F9D6A}"/>
              </a:ext>
            </a:extLst>
          </p:cNvPr>
          <p:cNvCxnSpPr>
            <a:cxnSpLocks/>
          </p:cNvCxnSpPr>
          <p:nvPr/>
        </p:nvCxnSpPr>
        <p:spPr>
          <a:xfrm>
            <a:off x="12083581" y="6902642"/>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420CBC34-1DF2-313B-3945-877B8F332A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4962" y="8528572"/>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857530"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857530"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=5</m:t>
                      </m:r>
                    </m:oMath>
                  </m:oMathPara>
                </a14:m>
                <a:endParaRPr lang="en-US" sz="4000">
                  <a:solidFill>
                    <a:prstClr val="black"/>
                  </a:solidFill>
                  <a:latin typeface="Trebuchet MS" panose="020B0603020202020204"/>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19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C893EA4-47FE-1055-5BB2-5FB99C0D54EE}"/>
              </a:ext>
            </a:extLst>
          </p:cNvPr>
          <p:cNvGraphicFramePr/>
          <p:nvPr>
            <p:extLst>
              <p:ext uri="{D42A27DB-BD31-4B8C-83A1-F6EECF244321}">
                <p14:modId xmlns:p14="http://schemas.microsoft.com/office/powerpoint/2010/main" val="1592316803"/>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A041E052-FC29-194B-EBFA-D64EC7521CF4}"/>
              </a:ext>
            </a:extLst>
          </p:cNvPr>
          <p:cNvCxnSpPr>
            <a:cxnSpLocks/>
          </p:cNvCxnSpPr>
          <p:nvPr/>
        </p:nvCxnSpPr>
        <p:spPr>
          <a:xfrm>
            <a:off x="6955601" y="7865391"/>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FE6E68-48C8-EA2B-37CD-9D0A21787C4B}"/>
              </a:ext>
            </a:extLst>
          </p:cNvPr>
          <p:cNvCxnSpPr>
            <a:cxnSpLocks/>
          </p:cNvCxnSpPr>
          <p:nvPr/>
        </p:nvCxnSpPr>
        <p:spPr>
          <a:xfrm>
            <a:off x="12083581" y="6902642"/>
            <a:ext cx="0" cy="3384358"/>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0">
            <a:extLst>
              <a:ext uri="{FF2B5EF4-FFF2-40B4-BE49-F238E27FC236}">
                <a16:creationId xmlns:a16="http://schemas.microsoft.com/office/drawing/2014/main" id="{5E81BEE5-06AF-900F-7626-37D1D0F5845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2024" y="8536509"/>
            <a:ext cx="10983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Old</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857530"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857530"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=4</m:t>
                      </m:r>
                    </m:oMath>
                  </m:oMathPara>
                </a14:m>
                <a:endParaRPr lang="en-US" sz="4000">
                  <a:solidFill>
                    <a:prstClr val="black"/>
                  </a:solidFill>
                  <a:latin typeface="Trebuchet MS" panose="020B0603020202020204"/>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20367629" y="985837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20884962" y="9639819"/>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20526363" y="8897942"/>
            <a:ext cx="0" cy="111124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19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E858AF9-475C-3241-B61C-A690CC26B1BE}"/>
              </a:ext>
            </a:extLst>
          </p:cNvPr>
          <p:cNvGraphicFramePr/>
          <p:nvPr>
            <p:extLst>
              <p:ext uri="{D42A27DB-BD31-4B8C-83A1-F6EECF244321}">
                <p14:modId xmlns:p14="http://schemas.microsoft.com/office/powerpoint/2010/main" val="3887947630"/>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CF6C1170-1DCA-F323-93DB-E8915E96A99D}"/>
              </a:ext>
            </a:extLst>
          </p:cNvPr>
          <p:cNvCxnSpPr>
            <a:cxnSpLocks/>
          </p:cNvCxnSpPr>
          <p:nvPr/>
        </p:nvCxnSpPr>
        <p:spPr>
          <a:xfrm>
            <a:off x="6940062" y="7886490"/>
            <a:ext cx="766689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BB802E-A2B3-D650-6D18-2E691683914F}"/>
              </a:ext>
            </a:extLst>
          </p:cNvPr>
          <p:cNvCxnSpPr>
            <a:cxnSpLocks/>
          </p:cNvCxnSpPr>
          <p:nvPr/>
        </p:nvCxnSpPr>
        <p:spPr>
          <a:xfrm>
            <a:off x="9483287" y="7886490"/>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400C27-F5A9-4653-8E9F-D6A6B776A84E}"/>
              </a:ext>
            </a:extLst>
          </p:cNvPr>
          <p:cNvCxnSpPr>
            <a:cxnSpLocks/>
          </p:cNvCxnSpPr>
          <p:nvPr/>
        </p:nvCxnSpPr>
        <p:spPr>
          <a:xfrm>
            <a:off x="12083581" y="6902642"/>
            <a:ext cx="0" cy="983848"/>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10">
            <a:extLst>
              <a:ext uri="{FF2B5EF4-FFF2-40B4-BE49-F238E27FC236}">
                <a16:creationId xmlns:a16="http://schemas.microsoft.com/office/drawing/2014/main" id="{146471D4-9736-941E-2B76-D8BAF8DD894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2413" y="5299141"/>
            <a:ext cx="18621101" cy="12134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FF094198-FA24-1BEF-60D6-A9DD7858343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091295"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=0</m:t>
                      </m:r>
                    </m:oMath>
                  </m:oMathPara>
                </a14:m>
                <a:endParaRPr lang="en-US" sz="4000">
                  <a:solidFill>
                    <a:prstClr val="black"/>
                  </a:solidFill>
                  <a:latin typeface="Trebuchet MS" panose="020B0603020202020204"/>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091295"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=4</m:t>
                      </m:r>
                    </m:oMath>
                  </m:oMathPara>
                </a14:m>
                <a:endParaRPr lang="en-US" sz="4000">
                  <a:solidFill>
                    <a:prstClr val="black"/>
                  </a:solidFill>
                  <a:latin typeface="Trebuchet MS" panose="020B0603020202020204"/>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20367629" y="985837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20526363" y="8897942"/>
            <a:ext cx="0" cy="111124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20518437" y="10009185"/>
            <a:ext cx="2357440" cy="2381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23091588" y="9663629"/>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A6102350-16A9-215A-93E5-8E329772DBB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19" name="Oval 18">
            <a:extLst>
              <a:ext uri="{FF2B5EF4-FFF2-40B4-BE49-F238E27FC236}">
                <a16:creationId xmlns:a16="http://schemas.microsoft.com/office/drawing/2014/main" id="{7F7C6618-70E9-4271-B077-98C180B421B5}"/>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1" name="Oval 20">
            <a:extLst>
              <a:ext uri="{FF2B5EF4-FFF2-40B4-BE49-F238E27FC236}">
                <a16:creationId xmlns:a16="http://schemas.microsoft.com/office/drawing/2014/main" id="{1673F6BA-9B83-4A19-9CAB-1A6CA90B47EC}"/>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134364212"/>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134364212"/>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E02039D-3F50-4126-930F-39FFB86F7EB3}"/>
                  </a:ext>
                </a:extLst>
              </p14:cNvPr>
              <p14:cNvContentPartPr/>
              <p14:nvPr/>
            </p14:nvContentPartPr>
            <p14:xfrm>
              <a:off x="24684847" y="1029193"/>
              <a:ext cx="1200" cy="1200"/>
            </p14:xfrm>
          </p:contentPart>
        </mc:Choice>
        <mc:Fallback xmlns="">
          <p:pic>
            <p:nvPicPr>
              <p:cNvPr id="7" name="Ink 6">
                <a:extLst>
                  <a:ext uri="{FF2B5EF4-FFF2-40B4-BE49-F238E27FC236}">
                    <a16:creationId xmlns:a16="http://schemas.microsoft.com/office/drawing/2014/main" id="{CE02039D-3F50-4126-930F-39FFB86F7EB3}"/>
                  </a:ext>
                </a:extLst>
              </p:cNvPr>
              <p:cNvPicPr/>
              <p:nvPr/>
            </p:nvPicPr>
            <p:blipFill>
              <a:blip r:embed="rId14"/>
              <a:stretch>
                <a:fillRect/>
              </a:stretch>
            </p:blipFill>
            <p:spPr>
              <a:xfrm>
                <a:off x="24654847" y="999193"/>
                <a:ext cx="60000" cy="60000"/>
              </a:xfrm>
              <a:prstGeom prst="rect">
                <a:avLst/>
              </a:prstGeom>
            </p:spPr>
          </p:pic>
        </mc:Fallback>
      </mc:AlternateContent>
      <p:sp>
        <p:nvSpPr>
          <p:cNvPr id="36" name="Oval 35">
            <a:extLst>
              <a:ext uri="{FF2B5EF4-FFF2-40B4-BE49-F238E27FC236}">
                <a16:creationId xmlns:a16="http://schemas.microsoft.com/office/drawing/2014/main" id="{9D8CA53C-386B-404F-812D-08E348E423A5}"/>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3" name="Straight Arrow Connector 2">
            <a:extLst>
              <a:ext uri="{FF2B5EF4-FFF2-40B4-BE49-F238E27FC236}">
                <a16:creationId xmlns:a16="http://schemas.microsoft.com/office/drawing/2014/main" id="{0FC22161-1EEA-8E21-12F6-DFD117EC6F3A}"/>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1617C136-763C-AA9A-A177-BD5A8BCA0D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xmlns:a14="http://schemas.microsoft.com/office/drawing/2010/main">
        <mc:Choice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883450883"/>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883450883"/>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cxnSp>
        <p:nvCxnSpPr>
          <p:cNvPr id="6" name="Straight Arrow Connector 5">
            <a:extLst>
              <a:ext uri="{FF2B5EF4-FFF2-40B4-BE49-F238E27FC236}">
                <a16:creationId xmlns:a16="http://schemas.microsoft.com/office/drawing/2014/main" id="{F7A52CDF-4689-BBA2-1B2F-E6BFC33283B1}"/>
              </a:ext>
            </a:extLst>
          </p:cNvPr>
          <p:cNvCxnSpPr>
            <a:cxnSpLocks/>
          </p:cNvCxnSpPr>
          <p:nvPr/>
        </p:nvCxnSpPr>
        <p:spPr>
          <a:xfrm>
            <a:off x="21108604" y="8698684"/>
            <a:ext cx="941770" cy="382725"/>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88012-8AA2-1EDC-84ED-E56D6252C61D}"/>
              </a:ext>
            </a:extLst>
          </p:cNvPr>
          <p:cNvCxnSpPr>
            <a:cxnSpLocks/>
          </p:cNvCxnSpPr>
          <p:nvPr/>
        </p:nvCxnSpPr>
        <p:spPr>
          <a:xfrm>
            <a:off x="23271593" y="9810750"/>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7674A6-CE88-0F2E-38C3-72803699B029}"/>
              </a:ext>
            </a:extLst>
          </p:cNvPr>
          <p:cNvCxnSpPr>
            <a:cxnSpLocks/>
          </p:cNvCxnSpPr>
          <p:nvPr/>
        </p:nvCxnSpPr>
        <p:spPr>
          <a:xfrm>
            <a:off x="24169207" y="10541000"/>
            <a:ext cx="992427" cy="76200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2CF7FE-D2D0-F049-3CEC-D9778EF16F3C}"/>
              </a:ext>
            </a:extLst>
          </p:cNvPr>
          <p:cNvCxnSpPr>
            <a:cxnSpLocks/>
          </p:cNvCxnSpPr>
          <p:nvPr/>
        </p:nvCxnSpPr>
        <p:spPr>
          <a:xfrm>
            <a:off x="25126045" y="11282634"/>
            <a:ext cx="850010" cy="66675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5B654A-AA6E-8588-03C3-F6249727A0EF}"/>
              </a:ext>
            </a:extLst>
          </p:cNvPr>
          <p:cNvCxnSpPr>
            <a:cxnSpLocks/>
          </p:cNvCxnSpPr>
          <p:nvPr/>
        </p:nvCxnSpPr>
        <p:spPr>
          <a:xfrm>
            <a:off x="25919628" y="11858110"/>
            <a:ext cx="829750" cy="6831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CCDC9B-01D0-EDC9-9DE2-091F6A582506}"/>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3DE275-178F-D8F1-CE6F-5045DE523CC7}"/>
              </a:ext>
            </a:extLst>
          </p:cNvPr>
          <p:cNvCxnSpPr>
            <a:cxnSpLocks/>
          </p:cNvCxnSpPr>
          <p:nvPr/>
        </p:nvCxnSpPr>
        <p:spPr>
          <a:xfrm>
            <a:off x="21667356" y="8897940"/>
            <a:ext cx="1062015" cy="447358"/>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7482E4-9636-CB1A-6AC7-FF155D25CF53}"/>
              </a:ext>
            </a:extLst>
          </p:cNvPr>
          <p:cNvCxnSpPr>
            <a:cxnSpLocks/>
          </p:cNvCxnSpPr>
          <p:nvPr/>
        </p:nvCxnSpPr>
        <p:spPr>
          <a:xfrm>
            <a:off x="22623671" y="9279984"/>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Optimizers</a:t>
            </a:r>
          </a:p>
        </p:txBody>
      </p:sp>
      <p:sp>
        <p:nvSpPr>
          <p:cNvPr id="6" name="Rectangle 5">
            <a:extLst>
              <a:ext uri="{FF2B5EF4-FFF2-40B4-BE49-F238E27FC236}">
                <a16:creationId xmlns:a16="http://schemas.microsoft.com/office/drawing/2014/main" id="{E8B2D68D-D187-4654-8B25-E1AAE33B73D2}"/>
              </a:ext>
            </a:extLst>
          </p:cNvPr>
          <p:cNvSpPr/>
          <p:nvPr/>
        </p:nvSpPr>
        <p:spPr>
          <a:xfrm>
            <a:off x="3149720" y="6374630"/>
            <a:ext cx="17650047" cy="1105786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333">
              <a:solidFill>
                <a:schemeClr val="bg1"/>
              </a:solidFill>
            </a:endParaRPr>
          </a:p>
          <a:p>
            <a:pPr algn="ctr"/>
            <a:r>
              <a:rPr lang="en-US" sz="8000">
                <a:solidFill>
                  <a:schemeClr val="bg1"/>
                </a:solidFill>
              </a:rPr>
              <a:t>Loss – Momentum Optimizer</a:t>
            </a:r>
          </a:p>
        </p:txBody>
      </p:sp>
      <p:sp>
        <p:nvSpPr>
          <p:cNvPr id="12" name="Freeform: Shape 11">
            <a:extLst>
              <a:ext uri="{FF2B5EF4-FFF2-40B4-BE49-F238E27FC236}">
                <a16:creationId xmlns:a16="http://schemas.microsoft.com/office/drawing/2014/main" id="{86DBE0AE-893A-4BB2-AA83-1FEAECABCFBD}"/>
              </a:ext>
            </a:extLst>
          </p:cNvPr>
          <p:cNvSpPr/>
          <p:nvPr/>
        </p:nvSpPr>
        <p:spPr>
          <a:xfrm>
            <a:off x="4248420" y="8288492"/>
            <a:ext cx="15736187" cy="7442790"/>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3752233" y="7437887"/>
            <a:ext cx="0" cy="93920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3752234" y="16735472"/>
            <a:ext cx="16232373" cy="9451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12535576" y="10285297"/>
            <a:ext cx="749808" cy="75314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33" name="TextBox 32">
            <a:extLst>
              <a:ext uri="{FF2B5EF4-FFF2-40B4-BE49-F238E27FC236}">
                <a16:creationId xmlns:a16="http://schemas.microsoft.com/office/drawing/2014/main" id="{EC4B6CCC-5FC7-48F4-AEA2-8622FA29511B}"/>
              </a:ext>
            </a:extLst>
          </p:cNvPr>
          <p:cNvSpPr txBox="1"/>
          <p:nvPr/>
        </p:nvSpPr>
        <p:spPr>
          <a:xfrm>
            <a:off x="22651955" y="6456770"/>
            <a:ext cx="10207257" cy="9690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952490" indent="-952490">
              <a:lnSpc>
                <a:spcPct val="150000"/>
              </a:lnSpc>
              <a:buFont typeface="Arial" panose="020B0604020202020204" pitchFamily="34" charset="0"/>
              <a:buChar char="•"/>
            </a:pPr>
            <a:r>
              <a:rPr lang="en-US" sz="10667" dirty="0">
                <a:solidFill>
                  <a:schemeClr val="bg1"/>
                </a:solidFill>
              </a:rPr>
              <a:t>Adam</a:t>
            </a:r>
          </a:p>
          <a:p>
            <a:pPr marL="952490" indent="-952490">
              <a:lnSpc>
                <a:spcPct val="150000"/>
              </a:lnSpc>
              <a:buFont typeface="Arial" panose="020B0604020202020204" pitchFamily="34" charset="0"/>
              <a:buChar char="•"/>
            </a:pPr>
            <a:r>
              <a:rPr lang="en-US" sz="10667" dirty="0" err="1">
                <a:solidFill>
                  <a:schemeClr val="bg1"/>
                </a:solidFill>
              </a:rPr>
              <a:t>Adagrad</a:t>
            </a:r>
            <a:endParaRPr lang="en-US" sz="10667" dirty="0">
              <a:solidFill>
                <a:schemeClr val="bg1"/>
              </a:solidFill>
            </a:endParaRPr>
          </a:p>
          <a:p>
            <a:pPr marL="952490" indent="-952490">
              <a:lnSpc>
                <a:spcPct val="150000"/>
              </a:lnSpc>
              <a:buFont typeface="Arial" panose="020B0604020202020204" pitchFamily="34" charset="0"/>
              <a:buChar char="•"/>
            </a:pPr>
            <a:r>
              <a:rPr lang="en-US" sz="10667" dirty="0">
                <a:solidFill>
                  <a:schemeClr val="bg1"/>
                </a:solidFill>
              </a:rPr>
              <a:t>RMSprop</a:t>
            </a:r>
          </a:p>
          <a:p>
            <a:pPr marL="952490" indent="-952490">
              <a:lnSpc>
                <a:spcPct val="150000"/>
              </a:lnSpc>
              <a:buFont typeface="Arial" panose="020B0604020202020204" pitchFamily="34" charset="0"/>
              <a:buChar char="•"/>
            </a:pPr>
            <a:r>
              <a:rPr lang="en-US" sz="10667" dirty="0">
                <a:solidFill>
                  <a:schemeClr val="bg1"/>
                </a:solidFill>
              </a:rPr>
              <a:t>SGD</a:t>
            </a:r>
          </a:p>
        </p:txBody>
      </p:sp>
      <p:sp>
        <p:nvSpPr>
          <p:cNvPr id="3" name="Arrow: Right 2">
            <a:extLst>
              <a:ext uri="{FF2B5EF4-FFF2-40B4-BE49-F238E27FC236}">
                <a16:creationId xmlns:a16="http://schemas.microsoft.com/office/drawing/2014/main" id="{735AD88C-A417-DD10-9F15-0CAFD601F8B7}"/>
              </a:ext>
            </a:extLst>
          </p:cNvPr>
          <p:cNvSpPr/>
          <p:nvPr/>
        </p:nvSpPr>
        <p:spPr>
          <a:xfrm rot="19883623">
            <a:off x="13292783" y="9610026"/>
            <a:ext cx="1817705" cy="86512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705691857"/>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8978390"/>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7325F7-31A2-1599-2BEC-C34AE893B10C}"/>
              </a:ext>
            </a:extLst>
          </p:cNvPr>
          <p:cNvSpPr>
            <a:spLocks noGrp="1"/>
          </p:cNvSpPr>
          <p:nvPr>
            <p:ph type="body" sz="quarter" idx="13"/>
          </p:nvPr>
        </p:nvSpPr>
        <p:spPr/>
        <p:txBody>
          <a:bodyPr/>
          <a:lstStyle/>
          <a:p>
            <a:r>
              <a:rPr lang="en-US" dirty="0"/>
              <a:t>From Neuron to Network</a:t>
            </a:r>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756732" y="135510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 name="Content Placeholder 2">
            <a:extLst>
              <a:ext uri="{FF2B5EF4-FFF2-40B4-BE49-F238E27FC236}">
                <a16:creationId xmlns:a16="http://schemas.microsoft.com/office/drawing/2014/main" id="{0662291F-0671-D60D-600D-01307FE9A2E8}"/>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dirty="0">
              <a:solidFill>
                <a:schemeClr val="tx1"/>
              </a:solidFill>
            </a:endParaRPr>
          </a:p>
          <a:p>
            <a:pPr marL="3047970" lvl="1" indent="-1142989" algn="l">
              <a:buClr>
                <a:schemeClr val="tx1"/>
              </a:buClr>
              <a:buFont typeface="Arial" panose="020B0604020202020204" pitchFamily="34" charset="0"/>
              <a:buChar char="•"/>
            </a:pPr>
            <a:r>
              <a:rPr lang="en-US" sz="8667" dirty="0">
                <a:solidFill>
                  <a:schemeClr val="tx1"/>
                </a:solidFill>
              </a:rPr>
              <a:t>Scales to more inputs</a:t>
            </a:r>
          </a:p>
          <a:p>
            <a:pPr marL="1142989" indent="-1142989" algn="l">
              <a:buFont typeface="Arial" panose="020B0604020202020204" pitchFamily="34" charset="0"/>
              <a:buChar char="•"/>
            </a:pPr>
            <a:endParaRPr lang="en-US" sz="9333" dirty="0">
              <a:solidFill>
                <a:schemeClr val="tx1"/>
              </a:solidFill>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756732" y="135510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5688532" y="9046139"/>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9724035" y="904613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a:off x="5175253" y="7411379"/>
            <a:ext cx="1313497"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5175253" y="7411379"/>
            <a:ext cx="5349000" cy="162987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a:endCxn id="41" idx="2"/>
          </p:cNvCxnSpPr>
          <p:nvPr/>
        </p:nvCxnSpPr>
        <p:spPr>
          <a:xfrm flipH="1">
            <a:off x="6488750" y="7411379"/>
            <a:ext cx="5391537"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a:endCxn id="43" idx="2"/>
          </p:cNvCxnSpPr>
          <p:nvPr/>
        </p:nvCxnSpPr>
        <p:spPr>
          <a:xfrm flipH="1">
            <a:off x="10524253" y="7411379"/>
            <a:ext cx="1356034" cy="162987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3838549" y="795288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6694379" y="662658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4532288"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11237322"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8419286" y="6626575"/>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11755656" y="782696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sp>
        <p:nvSpPr>
          <p:cNvPr id="6" name="Content Placeholder 2">
            <a:extLst>
              <a:ext uri="{FF2B5EF4-FFF2-40B4-BE49-F238E27FC236}">
                <a16:creationId xmlns:a16="http://schemas.microsoft.com/office/drawing/2014/main" id="{B892EC26-EF6C-0D49-9637-8E29EE18C069}"/>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dirty="0">
              <a:solidFill>
                <a:schemeClr val="tx1"/>
              </a:solidFill>
            </a:endParaRPr>
          </a:p>
          <a:p>
            <a:pPr marL="3047970" lvl="1" indent="-1142989" algn="l">
              <a:buClr>
                <a:schemeClr val="tx1"/>
              </a:buClr>
              <a:buFont typeface="Arial" panose="020B0604020202020204" pitchFamily="34" charset="0"/>
              <a:buChar char="•"/>
            </a:pPr>
            <a:r>
              <a:rPr lang="en-US" sz="8667" dirty="0">
                <a:solidFill>
                  <a:schemeClr val="tx1"/>
                </a:solidFill>
              </a:rPr>
              <a:t>Scales to more inputs</a:t>
            </a:r>
          </a:p>
          <a:p>
            <a:pPr marL="3047970" lvl="1" indent="-1142989" algn="l">
              <a:buClr>
                <a:schemeClr val="tx1"/>
              </a:buClr>
              <a:buFont typeface="Arial" panose="020B0604020202020204" pitchFamily="34" charset="0"/>
              <a:buChar char="•"/>
            </a:pPr>
            <a:r>
              <a:rPr lang="en-US" sz="8667" dirty="0">
                <a:solidFill>
                  <a:schemeClr val="tx1"/>
                </a:solidFill>
              </a:rPr>
              <a:t>Can chain neurons</a:t>
            </a:r>
          </a:p>
          <a:p>
            <a:pPr marL="1142989" indent="-1142989" algn="l">
              <a:buFont typeface="Arial" panose="020B0604020202020204" pitchFamily="34" charset="0"/>
              <a:buChar char="•"/>
            </a:pPr>
            <a:endParaRPr lang="en-US" sz="9333" dirty="0">
              <a:solidFill>
                <a:schemeClr val="tx1"/>
              </a:solidFill>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dirty="0">
              <a:solidFill>
                <a:schemeClr val="tx1"/>
              </a:solidFill>
            </a:endParaRPr>
          </a:p>
          <a:p>
            <a:pPr marL="3047970" lvl="1" indent="-1142989" algn="l">
              <a:buClr>
                <a:schemeClr val="tx1"/>
              </a:buClr>
              <a:buFont typeface="Arial" panose="020B0604020202020204" pitchFamily="34" charset="0"/>
              <a:buChar char="•"/>
            </a:pPr>
            <a:r>
              <a:rPr lang="en-US" sz="8667" dirty="0">
                <a:solidFill>
                  <a:schemeClr val="tx1"/>
                </a:solidFill>
              </a:rPr>
              <a:t>Scales to more inputs</a:t>
            </a:r>
          </a:p>
          <a:p>
            <a:pPr marL="3047970" lvl="1" indent="-1142989" algn="l">
              <a:buClr>
                <a:schemeClr val="tx1"/>
              </a:buClr>
              <a:buFont typeface="Arial" panose="020B0604020202020204" pitchFamily="34" charset="0"/>
              <a:buChar char="•"/>
            </a:pPr>
            <a:r>
              <a:rPr lang="en-US" sz="8667" dirty="0">
                <a:solidFill>
                  <a:schemeClr val="tx1"/>
                </a:solidFill>
              </a:rPr>
              <a:t>Can chain neurons</a:t>
            </a:r>
          </a:p>
          <a:p>
            <a:pPr marL="3047970" lvl="1" indent="-1142989" algn="l">
              <a:buClr>
                <a:schemeClr val="tx1"/>
              </a:buClr>
              <a:buFont typeface="Arial" panose="020B0604020202020204" pitchFamily="34" charset="0"/>
              <a:buChar char="•"/>
            </a:pPr>
            <a:r>
              <a:rPr lang="en-US" sz="8667" dirty="0">
                <a:solidFill>
                  <a:schemeClr val="tx1"/>
                </a:solidFill>
              </a:rPr>
              <a:t>If all regressions are linear, then output will also be a linear regression</a:t>
            </a:r>
          </a:p>
          <a:p>
            <a:pPr marL="1142989" indent="-1142989" algn="l">
              <a:buFont typeface="Arial" panose="020B0604020202020204" pitchFamily="34" charset="0"/>
              <a:buChar char="•"/>
            </a:pPr>
            <a:endParaRPr lang="en-US" sz="9333" dirty="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p:cNvCxnSpPr>
          <p:nvPr/>
        </p:nvCxnSpPr>
        <p:spPr>
          <a:xfrm>
            <a:off x="5175253" y="7411379"/>
            <a:ext cx="1313494"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p:cNvCxnSpPr>
          <p:nvPr/>
        </p:nvCxnSpPr>
        <p:spPr>
          <a:xfrm>
            <a:off x="5175253" y="7411379"/>
            <a:ext cx="5348999" cy="162987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p:cNvCxnSpPr>
          <p:nvPr/>
        </p:nvCxnSpPr>
        <p:spPr>
          <a:xfrm flipH="1">
            <a:off x="6488747" y="7411379"/>
            <a:ext cx="5391540"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p:cNvCxnSpPr>
          <p:nvPr/>
        </p:nvCxnSpPr>
        <p:spPr>
          <a:xfrm flipH="1">
            <a:off x="10524252" y="7411379"/>
            <a:ext cx="1356035" cy="162987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3838549" y="795288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6694379" y="662658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4532288"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11237322"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8419286" y="6626575"/>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11755656" y="782696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grpSp>
        <p:nvGrpSpPr>
          <p:cNvPr id="11" name="Group 10">
            <a:extLst>
              <a:ext uri="{FF2B5EF4-FFF2-40B4-BE49-F238E27FC236}">
                <a16:creationId xmlns:a16="http://schemas.microsoft.com/office/drawing/2014/main" id="{B6DC7A3D-CF4D-4C2A-A644-1027431A0949}"/>
              </a:ext>
            </a:extLst>
          </p:cNvPr>
          <p:cNvGrpSpPr/>
          <p:nvPr/>
        </p:nvGrpSpPr>
        <p:grpSpPr>
          <a:xfrm>
            <a:off x="5200118" y="8832220"/>
            <a:ext cx="2678157" cy="2735413"/>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9355072" y="8799774"/>
            <a:ext cx="2678157" cy="2735413"/>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7222255" y="13063177"/>
            <a:ext cx="2678157" cy="2735413"/>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7222255" y="16626070"/>
            <a:ext cx="2678157" cy="2735413"/>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ABE81-563C-BA83-EF7F-2C60EBCDAC44}"/>
              </a:ext>
            </a:extLst>
          </p:cNvPr>
          <p:cNvSpPr>
            <a:spLocks noGrp="1"/>
          </p:cNvSpPr>
          <p:nvPr>
            <p:ph type="body" sz="quarter" idx="13"/>
          </p:nvPr>
        </p:nvSpPr>
        <p:spPr/>
        <p:txBody>
          <a:bodyPr/>
          <a:lstStyle/>
          <a:p>
            <a:r>
              <a:rPr lang="en-GB" dirty="0"/>
              <a:t>Activation Functions</a:t>
            </a:r>
            <a:endParaRPr lang="en-US" dirty="0"/>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4743052" y="5038385"/>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Linear</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963129036"/>
              </p:ext>
            </p:extLst>
          </p:nvPr>
        </p:nvGraphicFramePr>
        <p:xfrm>
          <a:off x="2104635" y="12758793"/>
          <a:ext cx="9817077" cy="564208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2FAF7C-C2FF-42FC-9FA7-13852EB683B1}"/>
                  </a:ext>
                </a:extLst>
              </p:cNvPr>
              <p:cNvSpPr txBox="1"/>
              <p:nvPr/>
            </p:nvSpPr>
            <p:spPr>
              <a:xfrm>
                <a:off x="3906101" y="7168908"/>
                <a:ext cx="6214137"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r>
                        <a:rPr lang="en-US" sz="9333" i="1">
                          <a:solidFill>
                            <a:schemeClr val="bg1"/>
                          </a:solidFill>
                          <a:latin typeface="Cambria Math" panose="02040503050406030204" pitchFamily="18" charset="0"/>
                        </a:rPr>
                        <m:t>=</m:t>
                      </m:r>
                      <m:r>
                        <a:rPr lang="en-US" sz="9333" i="1">
                          <a:solidFill>
                            <a:schemeClr val="bg1"/>
                          </a:solidFill>
                          <a:latin typeface="Cambria Math" panose="02040503050406030204" pitchFamily="18" charset="0"/>
                        </a:rPr>
                        <m:t>𝑤𝑥</m:t>
                      </m:r>
                      <m:r>
                        <a:rPr lang="en-US" sz="9333" i="1">
                          <a:solidFill>
                            <a:schemeClr val="bg1"/>
                          </a:solidFill>
                          <a:latin typeface="Cambria Math" panose="02040503050406030204" pitchFamily="18" charset="0"/>
                        </a:rPr>
                        <m:t>+</m:t>
                      </m:r>
                      <m:r>
                        <a:rPr lang="en-US" sz="9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xmlns="">
          <p:sp>
            <p:nvSpPr>
              <p:cNvPr id="15" name="TextBox 14">
                <a:extLst>
                  <a:ext uri="{FF2B5EF4-FFF2-40B4-BE49-F238E27FC236}">
                    <a16:creationId xmlns:a16="http://schemas.microsoft.com/office/drawing/2014/main" id="{AB2FAF7C-C2FF-42FC-9FA7-13852EB683B1}"/>
                  </a:ext>
                </a:extLst>
              </p:cNvPr>
              <p:cNvSpPr txBox="1">
                <a:spLocks noRot="1" noChangeAspect="1" noMove="1" noResize="1" noEditPoints="1" noAdjustHandles="1" noChangeArrowheads="1" noChangeShapeType="1" noTextEdit="1"/>
              </p:cNvSpPr>
              <p:nvPr/>
            </p:nvSpPr>
            <p:spPr>
              <a:xfrm>
                <a:off x="3906101" y="7168908"/>
                <a:ext cx="6214137" cy="1292598"/>
              </a:xfrm>
              <a:prstGeom prst="rect">
                <a:avLst/>
              </a:prstGeom>
              <a:blipFill>
                <a:blip r:embed="rId4"/>
                <a:stretch>
                  <a:fillRect/>
                </a:stretch>
              </a:blipFill>
              <a:ln w="6350">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5"/>
          <a:srcRect t="16757" r="82135" b="74838"/>
          <a:stretch/>
        </p:blipFill>
        <p:spPr>
          <a:xfrm>
            <a:off x="2104632" y="9307375"/>
            <a:ext cx="9844697" cy="2605583"/>
          </a:xfrm>
          <a:prstGeom prst="rect">
            <a:avLst/>
          </a:prstGeom>
        </p:spPr>
      </p:pic>
      <p:grpSp>
        <p:nvGrpSpPr>
          <p:cNvPr id="7" name="Group 6">
            <a:extLst>
              <a:ext uri="{FF2B5EF4-FFF2-40B4-BE49-F238E27FC236}">
                <a16:creationId xmlns:a16="http://schemas.microsoft.com/office/drawing/2014/main" id="{DA7427BA-FCBF-4B8F-A6E3-447769D6D97C}"/>
              </a:ext>
            </a:extLst>
          </p:cNvPr>
          <p:cNvGrpSpPr/>
          <p:nvPr/>
        </p:nvGrpSpPr>
        <p:grpSpPr>
          <a:xfrm>
            <a:off x="23625568" y="5186447"/>
            <a:ext cx="9844693" cy="13277933"/>
            <a:chOff x="7087670" y="1555934"/>
            <a:chExt cx="2953408" cy="3983380"/>
          </a:xfrm>
        </p:grpSpPr>
        <p:sp>
          <p:nvSpPr>
            <p:cNvPr id="6" name="TextBox 5">
              <a:extLst>
                <a:ext uri="{FF2B5EF4-FFF2-40B4-BE49-F238E27FC236}">
                  <a16:creationId xmlns:a16="http://schemas.microsoft.com/office/drawing/2014/main" id="{710D5AF4-71E2-4023-96F8-3A562BAA2168}"/>
                </a:ext>
              </a:extLst>
            </p:cNvPr>
            <p:cNvSpPr txBox="1"/>
            <p:nvPr/>
          </p:nvSpPr>
          <p:spPr>
            <a:xfrm>
              <a:off x="7596184" y="1555934"/>
              <a:ext cx="1724025" cy="276999"/>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Sigmoid</a:t>
              </a:r>
            </a:p>
          </p:txBody>
        </p:sp>
        <mc:AlternateContent xmlns:mc="http://schemas.openxmlformats.org/markup-compatibility/2006">
          <mc:Choice xmlns:a14="http://schemas.microsoft.com/office/drawing/2010/main" Requires="a14">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4267009610"/>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6"/>
                </a:graphicData>
              </a:graphic>
            </p:graphicFrame>
          </mc:Choice>
          <mc:Fallback>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4267009610"/>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6DDF10-84DE-42E5-8202-338F134811A4}"/>
                    </a:ext>
                  </a:extLst>
                </p:cNvPr>
                <p:cNvSpPr txBox="1"/>
                <p:nvPr/>
              </p:nvSpPr>
              <p:spPr>
                <a:xfrm>
                  <a:off x="7449515" y="2061664"/>
                  <a:ext cx="2017360" cy="5296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6667" i="1">
                                <a:solidFill>
                                  <a:schemeClr val="bg1"/>
                                </a:solidFill>
                                <a:latin typeface="Cambria Math" panose="02040503050406030204" pitchFamily="18" charset="0"/>
                              </a:rPr>
                            </m:ctrlPr>
                          </m:accPr>
                          <m:e>
                            <m:r>
                              <a:rPr lang="en-US" sz="6667" i="1">
                                <a:solidFill>
                                  <a:schemeClr val="bg1"/>
                                </a:solidFill>
                                <a:latin typeface="Cambria Math" panose="02040503050406030204" pitchFamily="18" charset="0"/>
                              </a:rPr>
                              <m:t>𝑦</m:t>
                            </m:r>
                          </m:e>
                        </m:acc>
                        <m:r>
                          <a:rPr lang="en-US" sz="6667" i="1">
                            <a:solidFill>
                              <a:schemeClr val="bg1"/>
                            </a:solidFill>
                            <a:latin typeface="Cambria Math" panose="02040503050406030204" pitchFamily="18" charset="0"/>
                          </a:rPr>
                          <m:t> =</m:t>
                        </m:r>
                        <m:f>
                          <m:fPr>
                            <m:ctrlPr>
                              <a:rPr lang="en-US" sz="6667" i="1">
                                <a:solidFill>
                                  <a:schemeClr val="bg1"/>
                                </a:solidFill>
                                <a:latin typeface="Cambria Math" panose="02040503050406030204" pitchFamily="18" charset="0"/>
                              </a:rPr>
                            </m:ctrlPr>
                          </m:fPr>
                          <m:num>
                            <m:r>
                              <a:rPr lang="en-US" sz="6667" i="1">
                                <a:solidFill>
                                  <a:schemeClr val="bg1"/>
                                </a:solidFill>
                                <a:latin typeface="Cambria Math" panose="02040503050406030204" pitchFamily="18" charset="0"/>
                              </a:rPr>
                              <m:t>1</m:t>
                            </m:r>
                          </m:num>
                          <m:den>
                            <m:r>
                              <a:rPr lang="en-US" sz="6667" i="1">
                                <a:solidFill>
                                  <a:schemeClr val="bg1"/>
                                </a:solidFill>
                                <a:latin typeface="Cambria Math" panose="02040503050406030204" pitchFamily="18" charset="0"/>
                              </a:rPr>
                              <m:t>1+</m:t>
                            </m:r>
                            <m:sSup>
                              <m:sSupPr>
                                <m:ctrlPr>
                                  <a:rPr lang="en-US" sz="6667" i="1">
                                    <a:solidFill>
                                      <a:schemeClr val="bg1"/>
                                    </a:solidFill>
                                    <a:latin typeface="Cambria Math" panose="02040503050406030204" pitchFamily="18" charset="0"/>
                                  </a:rPr>
                                </m:ctrlPr>
                              </m:sSupPr>
                              <m:e>
                                <m:r>
                                  <a:rPr lang="en-US" sz="6667" i="1">
                                    <a:solidFill>
                                      <a:schemeClr val="bg1"/>
                                    </a:solidFill>
                                    <a:latin typeface="Cambria Math" panose="02040503050406030204" pitchFamily="18" charset="0"/>
                                  </a:rPr>
                                  <m:t>𝑒</m:t>
                                </m:r>
                              </m:e>
                              <m:sup>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m:t>
                                </m:r>
                              </m:sup>
                            </m:sSup>
                          </m:den>
                        </m:f>
                      </m:oMath>
                    </m:oMathPara>
                  </a14:m>
                  <a:endParaRPr lang="en-US" sz="4667">
                    <a:solidFill>
                      <a:schemeClr val="bg1"/>
                    </a:solidFill>
                  </a:endParaRPr>
                </a:p>
              </p:txBody>
            </p:sp>
          </mc:Choice>
          <mc:Fallback xmlns="">
            <p:sp>
              <p:nvSpPr>
                <p:cNvPr id="19" name="TextBox 18">
                  <a:extLst>
                    <a:ext uri="{FF2B5EF4-FFF2-40B4-BE49-F238E27FC236}">
                      <a16:creationId xmlns:a16="http://schemas.microsoft.com/office/drawing/2014/main" id="{5E6DDF10-84DE-42E5-8202-338F134811A4}"/>
                    </a:ext>
                  </a:extLst>
                </p:cNvPr>
                <p:cNvSpPr txBox="1">
                  <a:spLocks noRot="1" noChangeAspect="1" noMove="1" noResize="1" noEditPoints="1" noAdjustHandles="1" noChangeArrowheads="1" noChangeShapeType="1" noTextEdit="1"/>
                </p:cNvSpPr>
                <p:nvPr/>
              </p:nvSpPr>
              <p:spPr>
                <a:xfrm>
                  <a:off x="7449515" y="2061664"/>
                  <a:ext cx="2017360" cy="529626"/>
                </a:xfrm>
                <a:prstGeom prst="rect">
                  <a:avLst/>
                </a:prstGeom>
                <a:blipFill>
                  <a:blip r:embed="rId10"/>
                  <a:stretch>
                    <a:fillRect t="-690" b="-2414"/>
                  </a:stretch>
                </a:blipFill>
                <a:ln w="6350">
                  <a:noFill/>
                </a:ln>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11"/>
            <a:srcRect t="16863" r="77646" b="71019"/>
            <a:stretch/>
          </p:blipFill>
          <p:spPr>
            <a:xfrm>
              <a:off x="7087670" y="2764062"/>
              <a:ext cx="2953408" cy="900642"/>
            </a:xfrm>
            <a:prstGeom prst="rect">
              <a:avLst/>
            </a:prstGeom>
          </p:spPr>
        </p:pic>
      </p:grpSp>
      <p:grpSp>
        <p:nvGrpSpPr>
          <p:cNvPr id="5" name="Group 4">
            <a:extLst>
              <a:ext uri="{FF2B5EF4-FFF2-40B4-BE49-F238E27FC236}">
                <a16:creationId xmlns:a16="http://schemas.microsoft.com/office/drawing/2014/main" id="{85D9A754-5A20-4BE1-B1F1-4AB64930BC39}"/>
              </a:ext>
            </a:extLst>
          </p:cNvPr>
          <p:cNvGrpSpPr/>
          <p:nvPr/>
        </p:nvGrpSpPr>
        <p:grpSpPr>
          <a:xfrm>
            <a:off x="12702147" y="5081197"/>
            <a:ext cx="10780830" cy="13383183"/>
            <a:chOff x="3810644" y="1524359"/>
            <a:chExt cx="3234249" cy="4014955"/>
          </a:xfrm>
        </p:grpSpPr>
        <mc:AlternateContent xmlns:mc="http://schemas.openxmlformats.org/markup-compatibility/2006">
          <mc:Choice xmlns:a14="http://schemas.microsoft.com/office/drawing/2010/main" Requires="a14">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455761849"/>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12"/>
                </a:graphicData>
              </a:graphic>
            </p:graphicFrame>
          </mc:Choice>
          <mc:Fallback>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455761849"/>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12"/>
                </a:graphicData>
              </a:graphic>
            </p:graphicFrame>
          </mc:Fallback>
        </mc:AlternateContent>
        <p:sp>
          <p:nvSpPr>
            <p:cNvPr id="12" name="TextBox 11">
              <a:extLst>
                <a:ext uri="{FF2B5EF4-FFF2-40B4-BE49-F238E27FC236}">
                  <a16:creationId xmlns:a16="http://schemas.microsoft.com/office/drawing/2014/main" id="{97F8F108-44E3-4D2C-AE9D-68A240C34E08}"/>
                </a:ext>
              </a:extLst>
            </p:cNvPr>
            <p:cNvSpPr txBox="1"/>
            <p:nvPr/>
          </p:nvSpPr>
          <p:spPr>
            <a:xfrm>
              <a:off x="4509549" y="1524359"/>
              <a:ext cx="1724025" cy="276999"/>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dirty="0" err="1">
                  <a:solidFill>
                    <a:schemeClr val="tx1"/>
                  </a:solidFill>
                </a:rPr>
                <a:t>ReLU</a:t>
              </a:r>
              <a:endParaRPr lang="en-US" sz="60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6E8EC4-75B8-4A04-B220-119FC658DE22}"/>
                    </a:ext>
                  </a:extLst>
                </p:cNvPr>
                <p:cNvSpPr txBox="1"/>
                <p:nvPr/>
              </p:nvSpPr>
              <p:spPr>
                <a:xfrm>
                  <a:off x="3927905" y="2061632"/>
                  <a:ext cx="3116988" cy="6179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6667" i="1">
                                <a:solidFill>
                                  <a:schemeClr val="bg1"/>
                                </a:solidFill>
                                <a:latin typeface="Cambria Math" panose="02040503050406030204" pitchFamily="18" charset="0"/>
                              </a:rPr>
                            </m:ctrlPr>
                          </m:accPr>
                          <m:e>
                            <m:r>
                              <a:rPr lang="en-US" sz="6667" i="1">
                                <a:solidFill>
                                  <a:schemeClr val="bg1"/>
                                </a:solidFill>
                                <a:latin typeface="Cambria Math" panose="02040503050406030204" pitchFamily="18" charset="0"/>
                              </a:rPr>
                              <m:t>𝑦</m:t>
                            </m:r>
                          </m:e>
                        </m:acc>
                        <m:r>
                          <a:rPr lang="en-US" sz="6667" i="1">
                            <a:solidFill>
                              <a:schemeClr val="bg1"/>
                            </a:solidFill>
                            <a:latin typeface="Cambria Math" panose="02040503050406030204" pitchFamily="18" charset="0"/>
                          </a:rPr>
                          <m:t> =</m:t>
                        </m:r>
                        <m:d>
                          <m:dPr>
                            <m:begChr m:val="{"/>
                            <m:endChr m:val=""/>
                            <m:ctrlPr>
                              <a:rPr lang="en-US" sz="6667" i="1">
                                <a:solidFill>
                                  <a:schemeClr val="bg1"/>
                                </a:solidFill>
                                <a:latin typeface="Cambria Math" panose="02040503050406030204" pitchFamily="18" charset="0"/>
                              </a:rPr>
                            </m:ctrlPr>
                          </m:dPr>
                          <m:e>
                            <m:eqArr>
                              <m:eqArrPr>
                                <m:ctrlPr>
                                  <a:rPr lang="en-US" sz="6667" i="1">
                                    <a:solidFill>
                                      <a:schemeClr val="bg1"/>
                                    </a:solidFill>
                                    <a:latin typeface="Cambria Math" panose="02040503050406030204" pitchFamily="18" charset="0"/>
                                  </a:rPr>
                                </m:ctrlPr>
                              </m:eqArrPr>
                              <m:e>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 </m:t>
                                </m:r>
                                <m:r>
                                  <a:rPr lang="en-US" sz="6667" i="1">
                                    <a:solidFill>
                                      <a:schemeClr val="bg1"/>
                                    </a:solidFill>
                                    <a:latin typeface="Cambria Math" panose="02040503050406030204" pitchFamily="18" charset="0"/>
                                  </a:rPr>
                                  <m:t>𝑖𝑓</m:t>
                                </m:r>
                                <m:r>
                                  <a:rPr lang="en-US" sz="6667" i="1">
                                    <a:solidFill>
                                      <a:schemeClr val="bg1"/>
                                    </a:solidFill>
                                    <a:latin typeface="Cambria Math" panose="02040503050406030204" pitchFamily="18" charset="0"/>
                                  </a:rPr>
                                  <m:t> </m:t>
                                </m:r>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&gt;0</m:t>
                                </m:r>
                              </m:e>
                              <m:e>
                                <m:r>
                                  <a:rPr lang="en-US" sz="6667" i="1">
                                    <a:solidFill>
                                      <a:schemeClr val="bg1"/>
                                    </a:solidFill>
                                    <a:latin typeface="Cambria Math" panose="02040503050406030204" pitchFamily="18" charset="0"/>
                                  </a:rPr>
                                  <m:t>0  </m:t>
                                </m:r>
                                <m:r>
                                  <a:rPr lang="en-US" sz="6667" i="1">
                                    <a:solidFill>
                                      <a:schemeClr val="bg1"/>
                                    </a:solidFill>
                                    <a:latin typeface="Cambria Math" panose="02040503050406030204" pitchFamily="18" charset="0"/>
                                  </a:rPr>
                                  <m:t>𝑜𝑡h𝑒𝑟𝑤𝑖𝑠𝑒</m:t>
                                </m:r>
                              </m:e>
                            </m:eqArr>
                          </m:e>
                        </m:d>
                      </m:oMath>
                    </m:oMathPara>
                  </a14:m>
                  <a:endParaRPr lang="en-US" sz="3500">
                    <a:solidFill>
                      <a:schemeClr val="bg1"/>
                    </a:solidFill>
                  </a:endParaRPr>
                </a:p>
              </p:txBody>
            </p:sp>
          </mc:Choice>
          <mc:Fallback xmlns="">
            <p:sp>
              <p:nvSpPr>
                <p:cNvPr id="17" name="TextBox 16">
                  <a:extLst>
                    <a:ext uri="{FF2B5EF4-FFF2-40B4-BE49-F238E27FC236}">
                      <a16:creationId xmlns:a16="http://schemas.microsoft.com/office/drawing/2014/main" id="{426E8EC4-75B8-4A04-B220-119FC658DE22}"/>
                    </a:ext>
                  </a:extLst>
                </p:cNvPr>
                <p:cNvSpPr txBox="1">
                  <a:spLocks noRot="1" noChangeAspect="1" noMove="1" noResize="1" noEditPoints="1" noAdjustHandles="1" noChangeArrowheads="1" noChangeShapeType="1" noTextEdit="1"/>
                </p:cNvSpPr>
                <p:nvPr/>
              </p:nvSpPr>
              <p:spPr>
                <a:xfrm>
                  <a:off x="3927905" y="2061632"/>
                  <a:ext cx="3116988" cy="617919"/>
                </a:xfrm>
                <a:prstGeom prst="rect">
                  <a:avLst/>
                </a:prstGeom>
                <a:blipFill>
                  <a:blip r:embed="rId14"/>
                  <a:stretch>
                    <a:fillRect t="-1775" b="-2663"/>
                  </a:stretch>
                </a:blipFill>
                <a:ln w="6350">
                  <a:noFill/>
                </a:ln>
              </p:spPr>
              <p:txBody>
                <a:bodyPr/>
                <a:lstStyle/>
                <a:p>
                  <a:r>
                    <a:rPr lang="en-US">
                      <a:noFill/>
                    </a:rPr>
                    <a:t> </a:t>
                  </a:r>
                </a:p>
              </p:txBody>
            </p:sp>
          </mc:Fallback>
        </mc:AlternateContent>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15"/>
            <a:srcRect t="17205" r="81548" b="74705"/>
            <a:stretch/>
          </p:blipFill>
          <p:spPr>
            <a:xfrm>
              <a:off x="3810644" y="2839212"/>
              <a:ext cx="3042894" cy="750342"/>
            </a:xfrm>
            <a:prstGeom prst="rect">
              <a:avLst/>
            </a:prstGeom>
          </p:spPr>
        </p:pic>
      </p:grpSp>
    </p:spTree>
    <p:extLst>
      <p:ext uri="{BB962C8B-B14F-4D97-AF65-F5344CB8AC3E}">
        <p14:creationId xmlns:p14="http://schemas.microsoft.com/office/powerpoint/2010/main" val="37599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E9C646B1-83BE-6EA9-43E4-23079BD27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7331" y="14097551"/>
            <a:ext cx="7893318" cy="6044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815886-B793-6FE7-C74B-DFB29C9D3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8548" y="14097551"/>
            <a:ext cx="7893318" cy="6044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C657F1-498B-A890-5541-DC0019F42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5344" y="14097551"/>
            <a:ext cx="7860602" cy="604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4743052" y="5038385"/>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Linear</a:t>
            </a:r>
          </a:p>
        </p:txBody>
      </p:sp>
      <p:sp>
        <p:nvSpPr>
          <p:cNvPr id="5" name="TextBox 4">
            <a:extLst>
              <a:ext uri="{FF2B5EF4-FFF2-40B4-BE49-F238E27FC236}">
                <a16:creationId xmlns:a16="http://schemas.microsoft.com/office/drawing/2014/main" id="{0345FE20-8755-416C-9887-DCA3B9E2E7BD}"/>
              </a:ext>
            </a:extLst>
          </p:cNvPr>
          <p:cNvSpPr txBox="1"/>
          <p:nvPr/>
        </p:nvSpPr>
        <p:spPr>
          <a:xfrm>
            <a:off x="15031834" y="5081198"/>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err="1">
                <a:solidFill>
                  <a:schemeClr val="tx1"/>
                </a:solidFill>
              </a:rPr>
              <a:t>ReLU</a:t>
            </a:r>
            <a:endParaRPr lang="en-US" sz="6000">
              <a:solidFill>
                <a:schemeClr val="tx1"/>
              </a:solidFill>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25320615" y="5186448"/>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Sigmoid</a:t>
            </a:r>
          </a:p>
        </p:txBody>
      </p:sp>
      <p:pic>
        <p:nvPicPr>
          <p:cNvPr id="1034" name="Picture 10">
            <a:extLst>
              <a:ext uri="{FF2B5EF4-FFF2-40B4-BE49-F238E27FC236}">
                <a16:creationId xmlns:a16="http://schemas.microsoft.com/office/drawing/2014/main" id="{1F157D39-21AA-1206-B1DB-E82CF3E9C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784" y="6499070"/>
            <a:ext cx="8334042" cy="67862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9B63563-44BE-17C2-B2C6-D5F797FC05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0979" y="6328703"/>
            <a:ext cx="8334042" cy="69566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62E352B-4E6D-27A4-DCC9-A2EAD2DA4E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63174" y="6400718"/>
            <a:ext cx="8334042" cy="688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3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18498643" y="11849612"/>
            <a:ext cx="3440607" cy="103837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26377918" y="11849613"/>
            <a:ext cx="3396170" cy="103836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777623" y="106971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730570" y="152019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9444349" y="153097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444349" y="153097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201309" y="114568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930355" y="136064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730572" y="106971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979972" y="114568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5862155" y="9101539"/>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9897658" y="910153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flipH="1">
            <a:off x="6662373" y="7889819"/>
            <a:ext cx="2048150" cy="120684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8710523" y="7889819"/>
            <a:ext cx="1987353" cy="120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5361792" y="732936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0297896" y="730510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8067558" y="650488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graphicFrame>
        <p:nvGraphicFramePr>
          <p:cNvPr id="6" name="Chart 5">
            <a:extLst>
              <a:ext uri="{FF2B5EF4-FFF2-40B4-BE49-F238E27FC236}">
                <a16:creationId xmlns:a16="http://schemas.microsoft.com/office/drawing/2014/main" id="{EA573E49-3E5A-4D37-A9D9-A2C2B9991981}"/>
              </a:ext>
            </a:extLst>
          </p:cNvPr>
          <p:cNvGraphicFramePr/>
          <p:nvPr>
            <p:extLst>
              <p:ext uri="{D42A27DB-BD31-4B8C-83A1-F6EECF244321}">
                <p14:modId xmlns:p14="http://schemas.microsoft.com/office/powerpoint/2010/main" val="2709613063"/>
              </p:ext>
            </p:extLst>
          </p:nvPr>
        </p:nvGraphicFramePr>
        <p:xfrm>
          <a:off x="14763752" y="7221609"/>
          <a:ext cx="7469790" cy="462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extLst>
              <p:ext uri="{D42A27DB-BD31-4B8C-83A1-F6EECF244321}">
                <p14:modId xmlns:p14="http://schemas.microsoft.com/office/powerpoint/2010/main" val="2072406474"/>
              </p:ext>
            </p:extLst>
          </p:nvPr>
        </p:nvGraphicFramePr>
        <p:xfrm>
          <a:off x="25888043" y="7221607"/>
          <a:ext cx="7772087" cy="46280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extLst>
              <p:ext uri="{D42A27DB-BD31-4B8C-83A1-F6EECF244321}">
                <p14:modId xmlns:p14="http://schemas.microsoft.com/office/powerpoint/2010/main" val="1360449700"/>
              </p:ext>
            </p:extLst>
          </p:nvPr>
        </p:nvGraphicFramePr>
        <p:xfrm>
          <a:off x="20351750" y="12887980"/>
          <a:ext cx="7772087" cy="4628007"/>
        </p:xfrm>
        <a:graphic>
          <a:graphicData uri="http://schemas.openxmlformats.org/drawingml/2006/chart">
            <c:chart xmlns:c="http://schemas.openxmlformats.org/drawingml/2006/chart" xmlns:r="http://schemas.openxmlformats.org/officeDocument/2006/relationships" r:id="rId6"/>
          </a:graphicData>
        </a:graphic>
      </p:graphicFrame>
      <p:grpSp>
        <p:nvGrpSpPr>
          <p:cNvPr id="42" name="Group 41">
            <a:extLst>
              <a:ext uri="{FF2B5EF4-FFF2-40B4-BE49-F238E27FC236}">
                <a16:creationId xmlns:a16="http://schemas.microsoft.com/office/drawing/2014/main" id="{09A6D8D4-1166-4350-BF37-4E2A6424C60E}"/>
              </a:ext>
            </a:extLst>
          </p:cNvPr>
          <p:cNvGrpSpPr/>
          <p:nvPr/>
        </p:nvGrpSpPr>
        <p:grpSpPr>
          <a:xfrm>
            <a:off x="3680472" y="13266787"/>
            <a:ext cx="2678157" cy="2735413"/>
            <a:chOff x="-39836" y="3224290"/>
            <a:chExt cx="803447" cy="820624"/>
          </a:xfrm>
        </p:grpSpPr>
        <p:sp>
          <p:nvSpPr>
            <p:cNvPr id="44" name="Rectangle 43">
              <a:extLst>
                <a:ext uri="{FF2B5EF4-FFF2-40B4-BE49-F238E27FC236}">
                  <a16:creationId xmlns:a16="http://schemas.microsoft.com/office/drawing/2014/main" id="{ED480D28-12AF-4D19-A755-44F9C2FC696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6" name="Graphic 45" descr="Linear Graph">
              <a:extLst>
                <a:ext uri="{FF2B5EF4-FFF2-40B4-BE49-F238E27FC236}">
                  <a16:creationId xmlns:a16="http://schemas.microsoft.com/office/drawing/2014/main" id="{87FBC4F6-6D39-4D07-8E5A-5AF99A73EF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sp>
        <p:nvSpPr>
          <p:cNvPr id="50" name="Rectangle 49">
            <a:extLst>
              <a:ext uri="{FF2B5EF4-FFF2-40B4-BE49-F238E27FC236}">
                <a16:creationId xmlns:a16="http://schemas.microsoft.com/office/drawing/2014/main" id="{7014F5DC-B54F-4F04-BCFD-A33842B1FFDA}"/>
              </a:ext>
            </a:extLst>
          </p:cNvPr>
          <p:cNvSpPr/>
          <p:nvPr/>
        </p:nvSpPr>
        <p:spPr>
          <a:xfrm>
            <a:off x="2222767" y="8670948"/>
            <a:ext cx="2678153" cy="267815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23" name="Graphic 22" descr="Periodic Graph">
            <a:extLst>
              <a:ext uri="{FF2B5EF4-FFF2-40B4-BE49-F238E27FC236}">
                <a16:creationId xmlns:a16="http://schemas.microsoft.com/office/drawing/2014/main" id="{49AB7E1A-DCEC-4F1E-B5B8-1E92576D17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71547" y="8536163"/>
            <a:ext cx="3048000" cy="3048000"/>
          </a:xfrm>
          <a:prstGeom prst="rect">
            <a:avLst/>
          </a:prstGeom>
        </p:spPr>
      </p:pic>
      <p:grpSp>
        <p:nvGrpSpPr>
          <p:cNvPr id="105" name="Group 104">
            <a:extLst>
              <a:ext uri="{FF2B5EF4-FFF2-40B4-BE49-F238E27FC236}">
                <a16:creationId xmlns:a16="http://schemas.microsoft.com/office/drawing/2014/main" id="{BA7D23CC-7F76-4E63-8232-7523FFF3979B}"/>
              </a:ext>
            </a:extLst>
          </p:cNvPr>
          <p:cNvGrpSpPr/>
          <p:nvPr/>
        </p:nvGrpSpPr>
        <p:grpSpPr>
          <a:xfrm>
            <a:off x="11086363" y="13037867"/>
            <a:ext cx="8848800" cy="5679600"/>
            <a:chOff x="3325909" y="3911360"/>
            <a:chExt cx="2654640" cy="1703880"/>
          </a:xfrm>
        </p:grpSpPr>
        <p:grpSp>
          <p:nvGrpSpPr>
            <p:cNvPr id="28" name="Group 27">
              <a:extLst>
                <a:ext uri="{FF2B5EF4-FFF2-40B4-BE49-F238E27FC236}">
                  <a16:creationId xmlns:a16="http://schemas.microsoft.com/office/drawing/2014/main" id="{11C2F866-A28A-4AEF-8814-A5ACC0B4585B}"/>
                </a:ext>
              </a:extLst>
            </p:cNvPr>
            <p:cNvGrpSpPr/>
            <p:nvPr/>
          </p:nvGrpSpPr>
          <p:grpSpPr>
            <a:xfrm>
              <a:off x="3325909" y="4479440"/>
              <a:ext cx="2654640" cy="1135800"/>
              <a:chOff x="3325909" y="4479440"/>
              <a:chExt cx="2654640" cy="1135800"/>
            </a:xfrm>
          </p:grpSpPr>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9C4FCE2-302D-4217-9E41-67C352694B4A}"/>
                      </a:ext>
                    </a:extLst>
                  </p14:cNvPr>
                  <p14:cNvContentPartPr/>
                  <p14:nvPr/>
                </p14:nvContentPartPr>
                <p14:xfrm>
                  <a:off x="5104309" y="4743320"/>
                  <a:ext cx="256680" cy="667440"/>
                </p14:xfrm>
              </p:contentPart>
            </mc:Choice>
            <mc:Fallback xmlns="">
              <p:pic>
                <p:nvPicPr>
                  <p:cNvPr id="5" name="Ink 4">
                    <a:extLst>
                      <a:ext uri="{FF2B5EF4-FFF2-40B4-BE49-F238E27FC236}">
                        <a16:creationId xmlns:a16="http://schemas.microsoft.com/office/drawing/2014/main" id="{A9C4FCE2-302D-4217-9E41-67C352694B4A}"/>
                      </a:ext>
                    </a:extLst>
                  </p:cNvPr>
                  <p:cNvPicPr/>
                  <p:nvPr/>
                </p:nvPicPr>
                <p:blipFill>
                  <a:blip r:embed="rId15"/>
                  <a:stretch>
                    <a:fillRect/>
                  </a:stretch>
                </p:blipFill>
                <p:spPr>
                  <a:xfrm>
                    <a:off x="5095669" y="4734680"/>
                    <a:ext cx="27432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888A6A12-A159-4F26-B950-CD3B5140E2B6}"/>
                      </a:ext>
                    </a:extLst>
                  </p14:cNvPr>
                  <p14:cNvContentPartPr/>
                  <p14:nvPr/>
                </p14:nvContentPartPr>
                <p14:xfrm>
                  <a:off x="5323909" y="4743320"/>
                  <a:ext cx="38880" cy="688680"/>
                </p14:xfrm>
              </p:contentPart>
            </mc:Choice>
            <mc:Fallback xmlns="">
              <p:pic>
                <p:nvPicPr>
                  <p:cNvPr id="7" name="Ink 6">
                    <a:extLst>
                      <a:ext uri="{FF2B5EF4-FFF2-40B4-BE49-F238E27FC236}">
                        <a16:creationId xmlns:a16="http://schemas.microsoft.com/office/drawing/2014/main" id="{888A6A12-A159-4F26-B950-CD3B5140E2B6}"/>
                      </a:ext>
                    </a:extLst>
                  </p:cNvPr>
                  <p:cNvPicPr/>
                  <p:nvPr/>
                </p:nvPicPr>
                <p:blipFill>
                  <a:blip r:embed="rId17"/>
                  <a:stretch>
                    <a:fillRect/>
                  </a:stretch>
                </p:blipFill>
                <p:spPr>
                  <a:xfrm>
                    <a:off x="5315269" y="4734680"/>
                    <a:ext cx="5652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6CA58B0D-02BF-47C3-8356-50DFEB0DD5A3}"/>
                      </a:ext>
                    </a:extLst>
                  </p14:cNvPr>
                  <p14:cNvContentPartPr/>
                  <p14:nvPr/>
                </p14:nvContentPartPr>
                <p14:xfrm>
                  <a:off x="4655749" y="4596800"/>
                  <a:ext cx="696600" cy="252360"/>
                </p14:xfrm>
              </p:contentPart>
            </mc:Choice>
            <mc:Fallback xmlns="">
              <p:pic>
                <p:nvPicPr>
                  <p:cNvPr id="11" name="Ink 10">
                    <a:extLst>
                      <a:ext uri="{FF2B5EF4-FFF2-40B4-BE49-F238E27FC236}">
                        <a16:creationId xmlns:a16="http://schemas.microsoft.com/office/drawing/2014/main" id="{6CA58B0D-02BF-47C3-8356-50DFEB0DD5A3}"/>
                      </a:ext>
                    </a:extLst>
                  </p:cNvPr>
                  <p:cNvPicPr/>
                  <p:nvPr/>
                </p:nvPicPr>
                <p:blipFill>
                  <a:blip r:embed="rId19"/>
                  <a:stretch>
                    <a:fillRect/>
                  </a:stretch>
                </p:blipFill>
                <p:spPr>
                  <a:xfrm>
                    <a:off x="4647109" y="4587800"/>
                    <a:ext cx="7142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0043635E-B585-4E39-8785-EACDC00D58B9}"/>
                      </a:ext>
                    </a:extLst>
                  </p14:cNvPr>
                  <p14:cNvContentPartPr/>
                  <p14:nvPr/>
                </p14:nvContentPartPr>
                <p14:xfrm>
                  <a:off x="4823149" y="4479440"/>
                  <a:ext cx="590040" cy="264600"/>
                </p14:xfrm>
              </p:contentPart>
            </mc:Choice>
            <mc:Fallback xmlns="">
              <p:pic>
                <p:nvPicPr>
                  <p:cNvPr id="12" name="Ink 11">
                    <a:extLst>
                      <a:ext uri="{FF2B5EF4-FFF2-40B4-BE49-F238E27FC236}">
                        <a16:creationId xmlns:a16="http://schemas.microsoft.com/office/drawing/2014/main" id="{0043635E-B585-4E39-8785-EACDC00D58B9}"/>
                      </a:ext>
                    </a:extLst>
                  </p:cNvPr>
                  <p:cNvPicPr/>
                  <p:nvPr/>
                </p:nvPicPr>
                <p:blipFill>
                  <a:blip r:embed="rId21"/>
                  <a:stretch>
                    <a:fillRect/>
                  </a:stretch>
                </p:blipFill>
                <p:spPr>
                  <a:xfrm>
                    <a:off x="4814149" y="4470440"/>
                    <a:ext cx="607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840E3FEB-6F7F-4D11-95F4-06C7C6F17EAA}"/>
                      </a:ext>
                    </a:extLst>
                  </p14:cNvPr>
                  <p14:cNvContentPartPr/>
                  <p14:nvPr/>
                </p14:nvContentPartPr>
                <p14:xfrm>
                  <a:off x="5429749" y="4669520"/>
                  <a:ext cx="550800" cy="204120"/>
                </p14:xfrm>
              </p:contentPart>
            </mc:Choice>
            <mc:Fallback xmlns="">
              <p:pic>
                <p:nvPicPr>
                  <p:cNvPr id="13" name="Ink 12">
                    <a:extLst>
                      <a:ext uri="{FF2B5EF4-FFF2-40B4-BE49-F238E27FC236}">
                        <a16:creationId xmlns:a16="http://schemas.microsoft.com/office/drawing/2014/main" id="{840E3FEB-6F7F-4D11-95F4-06C7C6F17EAA}"/>
                      </a:ext>
                    </a:extLst>
                  </p:cNvPr>
                  <p:cNvPicPr/>
                  <p:nvPr/>
                </p:nvPicPr>
                <p:blipFill>
                  <a:blip r:embed="rId23"/>
                  <a:stretch>
                    <a:fillRect/>
                  </a:stretch>
                </p:blipFill>
                <p:spPr>
                  <a:xfrm>
                    <a:off x="5421109" y="4660880"/>
                    <a:ext cx="568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90C6512-E475-4885-8352-ED46926A51A0}"/>
                      </a:ext>
                    </a:extLst>
                  </p14:cNvPr>
                  <p14:cNvContentPartPr/>
                  <p14:nvPr/>
                </p14:nvContentPartPr>
                <p14:xfrm>
                  <a:off x="5376829" y="4809200"/>
                  <a:ext cx="365040" cy="293760"/>
                </p14:xfrm>
              </p:contentPart>
            </mc:Choice>
            <mc:Fallback xmlns="">
              <p:pic>
                <p:nvPicPr>
                  <p:cNvPr id="14" name="Ink 13">
                    <a:extLst>
                      <a:ext uri="{FF2B5EF4-FFF2-40B4-BE49-F238E27FC236}">
                        <a16:creationId xmlns:a16="http://schemas.microsoft.com/office/drawing/2014/main" id="{F90C6512-E475-4885-8352-ED46926A51A0}"/>
                      </a:ext>
                    </a:extLst>
                  </p:cNvPr>
                  <p:cNvPicPr/>
                  <p:nvPr/>
                </p:nvPicPr>
                <p:blipFill>
                  <a:blip r:embed="rId25"/>
                  <a:stretch>
                    <a:fillRect/>
                  </a:stretch>
                </p:blipFill>
                <p:spPr>
                  <a:xfrm>
                    <a:off x="5367829" y="4800200"/>
                    <a:ext cx="3826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11A36797-AEBC-429E-A6DD-1AE5E04B8549}"/>
                      </a:ext>
                    </a:extLst>
                  </p14:cNvPr>
                  <p14:cNvContentPartPr/>
                  <p14:nvPr/>
                </p14:nvContentPartPr>
                <p14:xfrm>
                  <a:off x="4690309" y="5209160"/>
                  <a:ext cx="428760" cy="326160"/>
                </p14:xfrm>
              </p:contentPart>
            </mc:Choice>
            <mc:Fallback xmlns="">
              <p:pic>
                <p:nvPicPr>
                  <p:cNvPr id="16" name="Ink 15">
                    <a:extLst>
                      <a:ext uri="{FF2B5EF4-FFF2-40B4-BE49-F238E27FC236}">
                        <a16:creationId xmlns:a16="http://schemas.microsoft.com/office/drawing/2014/main" id="{11A36797-AEBC-429E-A6DD-1AE5E04B8549}"/>
                      </a:ext>
                    </a:extLst>
                  </p:cNvPr>
                  <p:cNvPicPr/>
                  <p:nvPr/>
                </p:nvPicPr>
                <p:blipFill>
                  <a:blip r:embed="rId27"/>
                  <a:stretch>
                    <a:fillRect/>
                  </a:stretch>
                </p:blipFill>
                <p:spPr>
                  <a:xfrm>
                    <a:off x="4681309" y="5200520"/>
                    <a:ext cx="4464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C9E8E8CE-EE70-4D05-8430-20B000DF64FE}"/>
                      </a:ext>
                    </a:extLst>
                  </p14:cNvPr>
                  <p14:cNvContentPartPr/>
                  <p14:nvPr/>
                </p14:nvContentPartPr>
                <p14:xfrm>
                  <a:off x="5351989" y="5191520"/>
                  <a:ext cx="592920" cy="23040"/>
                </p14:xfrm>
              </p:contentPart>
            </mc:Choice>
            <mc:Fallback xmlns="">
              <p:pic>
                <p:nvPicPr>
                  <p:cNvPr id="17" name="Ink 16">
                    <a:extLst>
                      <a:ext uri="{FF2B5EF4-FFF2-40B4-BE49-F238E27FC236}">
                        <a16:creationId xmlns:a16="http://schemas.microsoft.com/office/drawing/2014/main" id="{C9E8E8CE-EE70-4D05-8430-20B000DF64FE}"/>
                      </a:ext>
                    </a:extLst>
                  </p:cNvPr>
                  <p:cNvPicPr/>
                  <p:nvPr/>
                </p:nvPicPr>
                <p:blipFill>
                  <a:blip r:embed="rId29"/>
                  <a:stretch>
                    <a:fillRect/>
                  </a:stretch>
                </p:blipFill>
                <p:spPr>
                  <a:xfrm>
                    <a:off x="5343349" y="5182520"/>
                    <a:ext cx="610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A9CB12CB-C6AC-45B0-BFB9-462F1DC7C88F}"/>
                      </a:ext>
                    </a:extLst>
                  </p14:cNvPr>
                  <p14:cNvContentPartPr/>
                  <p14:nvPr/>
                </p14:nvContentPartPr>
                <p14:xfrm>
                  <a:off x="4430029" y="5189720"/>
                  <a:ext cx="533520" cy="92880"/>
                </p14:xfrm>
              </p:contentPart>
            </mc:Choice>
            <mc:Fallback xmlns="">
              <p:pic>
                <p:nvPicPr>
                  <p:cNvPr id="25" name="Ink 24">
                    <a:extLst>
                      <a:ext uri="{FF2B5EF4-FFF2-40B4-BE49-F238E27FC236}">
                        <a16:creationId xmlns:a16="http://schemas.microsoft.com/office/drawing/2014/main" id="{A9CB12CB-C6AC-45B0-BFB9-462F1DC7C88F}"/>
                      </a:ext>
                    </a:extLst>
                  </p:cNvPr>
                  <p:cNvPicPr/>
                  <p:nvPr/>
                </p:nvPicPr>
                <p:blipFill>
                  <a:blip r:embed="rId31"/>
                  <a:stretch>
                    <a:fillRect/>
                  </a:stretch>
                </p:blipFill>
                <p:spPr>
                  <a:xfrm>
                    <a:off x="4421029" y="5180720"/>
                    <a:ext cx="551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1C909CBB-2CC6-4B36-8F34-8AA85E91107D}"/>
                      </a:ext>
                    </a:extLst>
                  </p14:cNvPr>
                  <p14:cNvContentPartPr/>
                  <p14:nvPr/>
                </p14:nvContentPartPr>
                <p14:xfrm>
                  <a:off x="4411309" y="5334800"/>
                  <a:ext cx="238320" cy="280440"/>
                </p14:xfrm>
              </p:contentPart>
            </mc:Choice>
            <mc:Fallback xmlns="">
              <p:pic>
                <p:nvPicPr>
                  <p:cNvPr id="26" name="Ink 25">
                    <a:extLst>
                      <a:ext uri="{FF2B5EF4-FFF2-40B4-BE49-F238E27FC236}">
                        <a16:creationId xmlns:a16="http://schemas.microsoft.com/office/drawing/2014/main" id="{1C909CBB-2CC6-4B36-8F34-8AA85E91107D}"/>
                      </a:ext>
                    </a:extLst>
                  </p:cNvPr>
                  <p:cNvPicPr/>
                  <p:nvPr/>
                </p:nvPicPr>
                <p:blipFill>
                  <a:blip r:embed="rId33"/>
                  <a:stretch>
                    <a:fillRect/>
                  </a:stretch>
                </p:blipFill>
                <p:spPr>
                  <a:xfrm>
                    <a:off x="4402309" y="5325800"/>
                    <a:ext cx="2559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357DC110-89BC-44F9-A193-0658DAD371C4}"/>
                      </a:ext>
                    </a:extLst>
                  </p14:cNvPr>
                  <p14:cNvContentPartPr/>
                  <p14:nvPr/>
                </p14:nvContentPartPr>
                <p14:xfrm>
                  <a:off x="3325909" y="5268920"/>
                  <a:ext cx="1023120" cy="66240"/>
                </p14:xfrm>
              </p:contentPart>
            </mc:Choice>
            <mc:Fallback xmlns="">
              <p:pic>
                <p:nvPicPr>
                  <p:cNvPr id="27" name="Ink 26">
                    <a:extLst>
                      <a:ext uri="{FF2B5EF4-FFF2-40B4-BE49-F238E27FC236}">
                        <a16:creationId xmlns:a16="http://schemas.microsoft.com/office/drawing/2014/main" id="{357DC110-89BC-44F9-A193-0658DAD371C4}"/>
                      </a:ext>
                    </a:extLst>
                  </p:cNvPr>
                  <p:cNvPicPr/>
                  <p:nvPr/>
                </p:nvPicPr>
                <p:blipFill>
                  <a:blip r:embed="rId35"/>
                  <a:stretch>
                    <a:fillRect/>
                  </a:stretch>
                </p:blipFill>
                <p:spPr>
                  <a:xfrm>
                    <a:off x="3316909" y="5260280"/>
                    <a:ext cx="1040760" cy="83880"/>
                  </a:xfrm>
                  <a:prstGeom prst="rect">
                    <a:avLst/>
                  </a:prstGeom>
                </p:spPr>
              </p:pic>
            </mc:Fallback>
          </mc:AlternateContent>
        </p:grpSp>
        <p:grpSp>
          <p:nvGrpSpPr>
            <p:cNvPr id="87" name="Group 86">
              <a:extLst>
                <a:ext uri="{FF2B5EF4-FFF2-40B4-BE49-F238E27FC236}">
                  <a16:creationId xmlns:a16="http://schemas.microsoft.com/office/drawing/2014/main" id="{1885A0A0-B3F9-4F02-B890-EE34452E18BA}"/>
                </a:ext>
              </a:extLst>
            </p:cNvPr>
            <p:cNvGrpSpPr/>
            <p:nvPr/>
          </p:nvGrpSpPr>
          <p:grpSpPr>
            <a:xfrm>
              <a:off x="3562789" y="4668800"/>
              <a:ext cx="694080" cy="304920"/>
              <a:chOff x="3562789" y="4668800"/>
              <a:chExt cx="694080" cy="304920"/>
            </a:xfrm>
          </p:grpSpPr>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193792BA-7C57-4FA4-A132-29E70D3A0B8F}"/>
                      </a:ext>
                    </a:extLst>
                  </p14:cNvPr>
                  <p14:cNvContentPartPr/>
                  <p14:nvPr/>
                </p14:nvContentPartPr>
                <p14:xfrm>
                  <a:off x="3562789" y="4670600"/>
                  <a:ext cx="340560" cy="147600"/>
                </p14:xfrm>
              </p:contentPart>
            </mc:Choice>
            <mc:Fallback xmlns="">
              <p:pic>
                <p:nvPicPr>
                  <p:cNvPr id="75" name="Ink 74">
                    <a:extLst>
                      <a:ext uri="{FF2B5EF4-FFF2-40B4-BE49-F238E27FC236}">
                        <a16:creationId xmlns:a16="http://schemas.microsoft.com/office/drawing/2014/main" id="{193792BA-7C57-4FA4-A132-29E70D3A0B8F}"/>
                      </a:ext>
                    </a:extLst>
                  </p:cNvPr>
                  <p:cNvPicPr/>
                  <p:nvPr/>
                </p:nvPicPr>
                <p:blipFill>
                  <a:blip r:embed="rId37"/>
                  <a:stretch>
                    <a:fillRect/>
                  </a:stretch>
                </p:blipFill>
                <p:spPr>
                  <a:xfrm>
                    <a:off x="3554149" y="4661960"/>
                    <a:ext cx="358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6" name="Ink 75">
                    <a:extLst>
                      <a:ext uri="{FF2B5EF4-FFF2-40B4-BE49-F238E27FC236}">
                        <a16:creationId xmlns:a16="http://schemas.microsoft.com/office/drawing/2014/main" id="{9BDD91DB-5528-44FA-A18D-AFFA891A5565}"/>
                      </a:ext>
                    </a:extLst>
                  </p14:cNvPr>
                  <p14:cNvContentPartPr/>
                  <p14:nvPr/>
                </p14:nvContentPartPr>
                <p14:xfrm>
                  <a:off x="3723349" y="4728560"/>
                  <a:ext cx="27720" cy="223920"/>
                </p14:xfrm>
              </p:contentPart>
            </mc:Choice>
            <mc:Fallback xmlns="">
              <p:pic>
                <p:nvPicPr>
                  <p:cNvPr id="76" name="Ink 75">
                    <a:extLst>
                      <a:ext uri="{FF2B5EF4-FFF2-40B4-BE49-F238E27FC236}">
                        <a16:creationId xmlns:a16="http://schemas.microsoft.com/office/drawing/2014/main" id="{9BDD91DB-5528-44FA-A18D-AFFA891A5565}"/>
                      </a:ext>
                    </a:extLst>
                  </p:cNvPr>
                  <p:cNvPicPr/>
                  <p:nvPr/>
                </p:nvPicPr>
                <p:blipFill>
                  <a:blip r:embed="rId39"/>
                  <a:stretch>
                    <a:fillRect/>
                  </a:stretch>
                </p:blipFill>
                <p:spPr>
                  <a:xfrm>
                    <a:off x="3714349" y="4719560"/>
                    <a:ext cx="4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0" name="Ink 79">
                    <a:extLst>
                      <a:ext uri="{FF2B5EF4-FFF2-40B4-BE49-F238E27FC236}">
                        <a16:creationId xmlns:a16="http://schemas.microsoft.com/office/drawing/2014/main" id="{DB9719F4-4341-4397-91F6-136C933982D0}"/>
                      </a:ext>
                    </a:extLst>
                  </p14:cNvPr>
                  <p14:cNvContentPartPr/>
                  <p14:nvPr/>
                </p14:nvContentPartPr>
                <p14:xfrm>
                  <a:off x="3864109" y="4816760"/>
                  <a:ext cx="4680" cy="128160"/>
                </p14:xfrm>
              </p:contentPart>
            </mc:Choice>
            <mc:Fallback xmlns="">
              <p:pic>
                <p:nvPicPr>
                  <p:cNvPr id="80" name="Ink 79">
                    <a:extLst>
                      <a:ext uri="{FF2B5EF4-FFF2-40B4-BE49-F238E27FC236}">
                        <a16:creationId xmlns:a16="http://schemas.microsoft.com/office/drawing/2014/main" id="{DB9719F4-4341-4397-91F6-136C933982D0}"/>
                      </a:ext>
                    </a:extLst>
                  </p:cNvPr>
                  <p:cNvPicPr/>
                  <p:nvPr/>
                </p:nvPicPr>
                <p:blipFill>
                  <a:blip r:embed="rId41"/>
                  <a:stretch>
                    <a:fillRect/>
                  </a:stretch>
                </p:blipFill>
                <p:spPr>
                  <a:xfrm>
                    <a:off x="3855469" y="4808120"/>
                    <a:ext cx="22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0">
                    <a:extLst>
                      <a:ext uri="{FF2B5EF4-FFF2-40B4-BE49-F238E27FC236}">
                        <a16:creationId xmlns:a16="http://schemas.microsoft.com/office/drawing/2014/main" id="{E8382817-2DBA-482D-9695-3E64A4949393}"/>
                      </a:ext>
                    </a:extLst>
                  </p14:cNvPr>
                  <p14:cNvContentPartPr/>
                  <p14:nvPr/>
                </p14:nvContentPartPr>
                <p14:xfrm>
                  <a:off x="3873829" y="4762400"/>
                  <a:ext cx="360" cy="360"/>
                </p14:xfrm>
              </p:contentPart>
            </mc:Choice>
            <mc:Fallback xmlns="">
              <p:pic>
                <p:nvPicPr>
                  <p:cNvPr id="81" name="Ink 80">
                    <a:extLst>
                      <a:ext uri="{FF2B5EF4-FFF2-40B4-BE49-F238E27FC236}">
                        <a16:creationId xmlns:a16="http://schemas.microsoft.com/office/drawing/2014/main" id="{E8382817-2DBA-482D-9695-3E64A4949393}"/>
                      </a:ext>
                    </a:extLst>
                  </p:cNvPr>
                  <p:cNvPicPr/>
                  <p:nvPr/>
                </p:nvPicPr>
                <p:blipFill>
                  <a:blip r:embed="rId43"/>
                  <a:stretch>
                    <a:fillRect/>
                  </a:stretch>
                </p:blipFill>
                <p:spPr>
                  <a:xfrm>
                    <a:off x="3865189" y="4753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AEC6AF7D-7CCF-4883-A100-CF35D213ED29}"/>
                      </a:ext>
                    </a:extLst>
                  </p14:cNvPr>
                  <p14:cNvContentPartPr/>
                  <p14:nvPr/>
                </p14:nvContentPartPr>
                <p14:xfrm>
                  <a:off x="3946189" y="4668800"/>
                  <a:ext cx="117720" cy="304920"/>
                </p14:xfrm>
              </p:contentPart>
            </mc:Choice>
            <mc:Fallback xmlns="">
              <p:pic>
                <p:nvPicPr>
                  <p:cNvPr id="85" name="Ink 84">
                    <a:extLst>
                      <a:ext uri="{FF2B5EF4-FFF2-40B4-BE49-F238E27FC236}">
                        <a16:creationId xmlns:a16="http://schemas.microsoft.com/office/drawing/2014/main" id="{AEC6AF7D-7CCF-4883-A100-CF35D213ED29}"/>
                      </a:ext>
                    </a:extLst>
                  </p:cNvPr>
                  <p:cNvPicPr/>
                  <p:nvPr/>
                </p:nvPicPr>
                <p:blipFill>
                  <a:blip r:embed="rId45"/>
                  <a:stretch>
                    <a:fillRect/>
                  </a:stretch>
                </p:blipFill>
                <p:spPr>
                  <a:xfrm>
                    <a:off x="3937549" y="4659800"/>
                    <a:ext cx="135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Ink 85">
                    <a:extLst>
                      <a:ext uri="{FF2B5EF4-FFF2-40B4-BE49-F238E27FC236}">
                        <a16:creationId xmlns:a16="http://schemas.microsoft.com/office/drawing/2014/main" id="{163E3A11-9FE0-4E28-926C-127506FF529D}"/>
                      </a:ext>
                    </a:extLst>
                  </p14:cNvPr>
                  <p14:cNvContentPartPr/>
                  <p14:nvPr/>
                </p14:nvContentPartPr>
                <p14:xfrm>
                  <a:off x="4109629" y="4763480"/>
                  <a:ext cx="147240" cy="164520"/>
                </p14:xfrm>
              </p:contentPart>
            </mc:Choice>
            <mc:Fallback xmlns="">
              <p:pic>
                <p:nvPicPr>
                  <p:cNvPr id="86" name="Ink 85">
                    <a:extLst>
                      <a:ext uri="{FF2B5EF4-FFF2-40B4-BE49-F238E27FC236}">
                        <a16:creationId xmlns:a16="http://schemas.microsoft.com/office/drawing/2014/main" id="{163E3A11-9FE0-4E28-926C-127506FF529D}"/>
                      </a:ext>
                    </a:extLst>
                  </p:cNvPr>
                  <p:cNvPicPr/>
                  <p:nvPr/>
                </p:nvPicPr>
                <p:blipFill>
                  <a:blip r:embed="rId47"/>
                  <a:stretch>
                    <a:fillRect/>
                  </a:stretch>
                </p:blipFill>
                <p:spPr>
                  <a:xfrm>
                    <a:off x="4100629" y="4754840"/>
                    <a:ext cx="16488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91" name="Ink 90">
                  <a:extLst>
                    <a:ext uri="{FF2B5EF4-FFF2-40B4-BE49-F238E27FC236}">
                      <a16:creationId xmlns:a16="http://schemas.microsoft.com/office/drawing/2014/main" id="{99BD8206-EB76-441C-899A-80A619AB5EA7}"/>
                    </a:ext>
                  </a:extLst>
                </p14:cNvPr>
                <p14:cNvContentPartPr/>
                <p14:nvPr/>
              </p14:nvContentPartPr>
              <p14:xfrm>
                <a:off x="5022229" y="3961760"/>
                <a:ext cx="193320" cy="206640"/>
              </p14:xfrm>
            </p:contentPart>
          </mc:Choice>
          <mc:Fallback xmlns="">
            <p:pic>
              <p:nvPicPr>
                <p:cNvPr id="91" name="Ink 90">
                  <a:extLst>
                    <a:ext uri="{FF2B5EF4-FFF2-40B4-BE49-F238E27FC236}">
                      <a16:creationId xmlns:a16="http://schemas.microsoft.com/office/drawing/2014/main" id="{99BD8206-EB76-441C-899A-80A619AB5EA7}"/>
                    </a:ext>
                  </a:extLst>
                </p:cNvPr>
                <p:cNvPicPr/>
                <p:nvPr/>
              </p:nvPicPr>
              <p:blipFill>
                <a:blip r:embed="rId49"/>
                <a:stretch>
                  <a:fillRect/>
                </a:stretch>
              </p:blipFill>
              <p:spPr>
                <a:xfrm>
                  <a:off x="5013589" y="3953120"/>
                  <a:ext cx="210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6" name="Ink 95">
                  <a:extLst>
                    <a:ext uri="{FF2B5EF4-FFF2-40B4-BE49-F238E27FC236}">
                      <a16:creationId xmlns:a16="http://schemas.microsoft.com/office/drawing/2014/main" id="{875AE066-9F3F-4367-8F8B-1197F95BBA11}"/>
                    </a:ext>
                  </a:extLst>
                </p14:cNvPr>
                <p14:cNvContentPartPr/>
                <p14:nvPr/>
              </p14:nvContentPartPr>
              <p14:xfrm>
                <a:off x="4871029" y="3918560"/>
                <a:ext cx="339840" cy="358920"/>
              </p14:xfrm>
            </p:contentPart>
          </mc:Choice>
          <mc:Fallback xmlns="">
            <p:pic>
              <p:nvPicPr>
                <p:cNvPr id="96" name="Ink 95">
                  <a:extLst>
                    <a:ext uri="{FF2B5EF4-FFF2-40B4-BE49-F238E27FC236}">
                      <a16:creationId xmlns:a16="http://schemas.microsoft.com/office/drawing/2014/main" id="{875AE066-9F3F-4367-8F8B-1197F95BBA11}"/>
                    </a:ext>
                  </a:extLst>
                </p:cNvPr>
                <p:cNvPicPr/>
                <p:nvPr/>
              </p:nvPicPr>
              <p:blipFill>
                <a:blip r:embed="rId51"/>
                <a:stretch>
                  <a:fillRect/>
                </a:stretch>
              </p:blipFill>
              <p:spPr>
                <a:xfrm>
                  <a:off x="4862389" y="3909920"/>
                  <a:ext cx="3574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D6E6FB9E-8F1D-4045-BAB0-574ECBD50919}"/>
                    </a:ext>
                  </a:extLst>
                </p14:cNvPr>
                <p14:cNvContentPartPr/>
                <p14:nvPr/>
              </p14:nvContentPartPr>
              <p14:xfrm>
                <a:off x="3724069" y="4004600"/>
                <a:ext cx="305640" cy="199440"/>
              </p14:xfrm>
            </p:contentPart>
          </mc:Choice>
          <mc:Fallback xmlns="">
            <p:pic>
              <p:nvPicPr>
                <p:cNvPr id="103" name="Ink 102">
                  <a:extLst>
                    <a:ext uri="{FF2B5EF4-FFF2-40B4-BE49-F238E27FC236}">
                      <a16:creationId xmlns:a16="http://schemas.microsoft.com/office/drawing/2014/main" id="{D6E6FB9E-8F1D-4045-BAB0-574ECBD50919}"/>
                    </a:ext>
                  </a:extLst>
                </p:cNvPr>
                <p:cNvPicPr/>
                <p:nvPr/>
              </p:nvPicPr>
              <p:blipFill>
                <a:blip r:embed="rId53"/>
                <a:stretch>
                  <a:fillRect/>
                </a:stretch>
              </p:blipFill>
              <p:spPr>
                <a:xfrm>
                  <a:off x="3715429" y="3995960"/>
                  <a:ext cx="32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D83C86A2-0084-49FB-ABA3-1105348FC69A}"/>
                    </a:ext>
                  </a:extLst>
                </p14:cNvPr>
                <p14:cNvContentPartPr/>
                <p14:nvPr/>
              </p14:nvContentPartPr>
              <p14:xfrm>
                <a:off x="3534349" y="3911360"/>
                <a:ext cx="665280" cy="419760"/>
              </p14:xfrm>
            </p:contentPart>
          </mc:Choice>
          <mc:Fallback xmlns="">
            <p:pic>
              <p:nvPicPr>
                <p:cNvPr id="104" name="Ink 103">
                  <a:extLst>
                    <a:ext uri="{FF2B5EF4-FFF2-40B4-BE49-F238E27FC236}">
                      <a16:creationId xmlns:a16="http://schemas.microsoft.com/office/drawing/2014/main" id="{D83C86A2-0084-49FB-ABA3-1105348FC69A}"/>
                    </a:ext>
                  </a:extLst>
                </p:cNvPr>
                <p:cNvPicPr/>
                <p:nvPr/>
              </p:nvPicPr>
              <p:blipFill>
                <a:blip r:embed="rId55"/>
                <a:stretch>
                  <a:fillRect/>
                </a:stretch>
              </p:blipFill>
              <p:spPr>
                <a:xfrm>
                  <a:off x="3525349" y="3902720"/>
                  <a:ext cx="682920" cy="437400"/>
                </a:xfrm>
                <a:prstGeom prst="rect">
                  <a:avLst/>
                </a:prstGeom>
              </p:spPr>
            </p:pic>
          </mc:Fallback>
        </mc:AlternateContent>
      </p:grpSp>
    </p:spTree>
    <p:extLst>
      <p:ext uri="{BB962C8B-B14F-4D97-AF65-F5344CB8AC3E}">
        <p14:creationId xmlns:p14="http://schemas.microsoft.com/office/powerpoint/2010/main" val="36864803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6B6682-A0AE-094B-8CDD-17AE8FF87126}"/>
              </a:ext>
            </a:extLst>
          </p:cNvPr>
          <p:cNvSpPr>
            <a:spLocks noGrp="1"/>
          </p:cNvSpPr>
          <p:nvPr>
            <p:ph type="body" sz="quarter" idx="13"/>
          </p:nvPr>
        </p:nvSpPr>
        <p:spPr/>
        <p:txBody>
          <a:bodyPr/>
          <a:lstStyle/>
          <a:p>
            <a:r>
              <a:rPr lang="en-US" dirty="0"/>
              <a:t>Overfitting</a:t>
            </a:r>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p:txBody>
          <a:bodyPr wrap="square" anchor="b">
            <a:normAutofit/>
          </a:bodyPr>
          <a:lstStyle/>
          <a:p>
            <a:r>
              <a:rPr lang="en-US"/>
              <a:t>Overfitting</a:t>
            </a:r>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p:txBody>
          <a:bodyPr/>
          <a:lstStyle/>
          <a:p>
            <a:r>
              <a:rPr lang="en-US"/>
              <a:t>Why not have a super large neural network?</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3">
            <a:duotone>
              <a:prstClr val="black"/>
              <a:schemeClr val="tx2">
                <a:tint val="45000"/>
                <a:satMod val="400000"/>
              </a:schemeClr>
            </a:duotone>
          </a:blip>
          <a:srcRect t="16453" b="1567"/>
          <a:stretch/>
        </p:blipFill>
        <p:spPr>
          <a:xfrm>
            <a:off x="1679340" y="3895345"/>
            <a:ext cx="33217320" cy="14970950"/>
          </a:xfrm>
          <a:prstGeom prst="rect">
            <a:avLst/>
          </a:prstGeom>
          <a:noFill/>
        </p:spPr>
      </p:pic>
    </p:spTree>
    <p:extLst>
      <p:ext uri="{BB962C8B-B14F-4D97-AF65-F5344CB8AC3E}">
        <p14:creationId xmlns:p14="http://schemas.microsoft.com/office/powerpoint/2010/main" val="254703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What just happened?</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4294967295"/>
            <p:extLst>
              <p:ext uri="{D42A27DB-BD31-4B8C-83A1-F6EECF244321}">
                <p14:modId xmlns:p14="http://schemas.microsoft.com/office/powerpoint/2010/main" val="409709268"/>
              </p:ext>
            </p:extLst>
          </p:nvPr>
        </p:nvGraphicFramePr>
        <p:xfrm>
          <a:off x="2139497" y="5459186"/>
          <a:ext cx="33162875" cy="12396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75A3467-3DB3-4E43-80A5-B6C013B118E6}"/>
              </a:ext>
            </a:extLst>
          </p:cNvPr>
          <p:cNvGraphicFramePr/>
          <p:nvPr>
            <p:extLst>
              <p:ext uri="{D42A27DB-BD31-4B8C-83A1-F6EECF244321}">
                <p14:modId xmlns:p14="http://schemas.microsoft.com/office/powerpoint/2010/main" val="1558956363"/>
              </p:ext>
            </p:extLst>
          </p:nvPr>
        </p:nvGraphicFramePr>
        <p:xfrm>
          <a:off x="2033918" y="5876275"/>
          <a:ext cx="14827250" cy="1248364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sp>
        <p:nvSpPr>
          <p:cNvPr id="12" name="TextBox 11">
            <a:extLst>
              <a:ext uri="{FF2B5EF4-FFF2-40B4-BE49-F238E27FC236}">
                <a16:creationId xmlns:a16="http://schemas.microsoft.com/office/drawing/2014/main" id="{B0CC9603-3E5B-4C24-9CBE-BCCDE34CD716}"/>
              </a:ext>
            </a:extLst>
          </p:cNvPr>
          <p:cNvSpPr txBox="1"/>
          <p:nvPr/>
        </p:nvSpPr>
        <p:spPr>
          <a:xfrm>
            <a:off x="1096710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dirty="0">
                <a:solidFill>
                  <a:schemeClr val="bg1"/>
                </a:solidFill>
              </a:rPr>
              <a:t>MSE = .0000</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29044495"/>
              </p:ext>
            </p:extLst>
          </p:nvPr>
        </p:nvGraphicFramePr>
        <p:xfrm>
          <a:off x="19714838" y="5876275"/>
          <a:ext cx="14827250" cy="1248364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28709123"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dirty="0">
                <a:solidFill>
                  <a:schemeClr val="bg1"/>
                </a:solidFill>
              </a:rPr>
              <a:t>MSE = .0113</a:t>
            </a:r>
          </a:p>
        </p:txBody>
      </p:sp>
      <p:cxnSp>
        <p:nvCxnSpPr>
          <p:cNvPr id="17" name="Straight Connector 16">
            <a:extLst>
              <a:ext uri="{FF2B5EF4-FFF2-40B4-BE49-F238E27FC236}">
                <a16:creationId xmlns:a16="http://schemas.microsoft.com/office/drawing/2014/main" id="{70C42A74-C67A-435D-AA3D-94F1CDD13B4F}"/>
              </a:ext>
            </a:extLst>
          </p:cNvPr>
          <p:cNvCxnSpPr/>
          <p:nvPr/>
        </p:nvCxnSpPr>
        <p:spPr>
          <a:xfrm flipV="1">
            <a:off x="22447593" y="7365340"/>
            <a:ext cx="10214400" cy="873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C04F203-684F-42FE-97F6-A2B3FC9E7B94}"/>
              </a:ext>
            </a:extLst>
          </p:cNvPr>
          <p:cNvSpPr/>
          <p:nvPr/>
        </p:nvSpPr>
        <p:spPr>
          <a:xfrm>
            <a:off x="4408714" y="7333077"/>
            <a:ext cx="10842172" cy="8962838"/>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24030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8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10" presetClass="entr" presetSubtype="0" fill="hold" grpId="0" nodeType="withEffect">
                                  <p:stCondLst>
                                    <p:cond delay="68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nodeType="withEffect">
                                  <p:stCondLst>
                                    <p:cond delay="880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000"/>
                                        <p:tgtEl>
                                          <p:spTgt spid="17"/>
                                        </p:tgtEl>
                                      </p:cBhvr>
                                    </p:animEffect>
                                  </p:childTnLst>
                                </p:cTn>
                              </p:par>
                              <p:par>
                                <p:cTn id="14" presetID="10" presetClass="entr" presetSubtype="0" fill="hold" grpId="0" nodeType="withEffect">
                                  <p:stCondLst>
                                    <p:cond delay="8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99A69779-EFE7-44A4-BA99-13ED74D0E92A}"/>
              </a:ext>
            </a:extLst>
          </p:cNvPr>
          <p:cNvGraphicFramePr/>
          <p:nvPr>
            <p:extLst>
              <p:ext uri="{D42A27DB-BD31-4B8C-83A1-F6EECF244321}">
                <p14:modId xmlns:p14="http://schemas.microsoft.com/office/powerpoint/2010/main" val="2745760411"/>
              </p:ext>
            </p:extLst>
          </p:nvPr>
        </p:nvGraphicFramePr>
        <p:xfrm>
          <a:off x="2032005" y="5886265"/>
          <a:ext cx="14827250" cy="1248364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p:txBody>
          <a:bodyPr wrap="square" anchor="b">
            <a:normAutofit/>
          </a:bodyPr>
          <a:lstStyle/>
          <a:p>
            <a:r>
              <a:rPr lang="en-US" dirty="0"/>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dirty="0"/>
              <a:t>Which Trendline is Better?</a:t>
            </a:r>
          </a:p>
        </p:txBody>
      </p:sp>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3046470554"/>
              </p:ext>
            </p:extLst>
          </p:nvPr>
        </p:nvGraphicFramePr>
        <p:xfrm>
          <a:off x="19716752" y="5886269"/>
          <a:ext cx="14827250" cy="1248364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1096710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dirty="0">
                <a:solidFill>
                  <a:schemeClr val="accent2"/>
                </a:solidFill>
              </a:rPr>
              <a:t>MSE = .0308</a:t>
            </a:r>
          </a:p>
        </p:txBody>
      </p:sp>
      <p:sp>
        <p:nvSpPr>
          <p:cNvPr id="5" name="TextBox 4">
            <a:extLst>
              <a:ext uri="{FF2B5EF4-FFF2-40B4-BE49-F238E27FC236}">
                <a16:creationId xmlns:a16="http://schemas.microsoft.com/office/drawing/2014/main" id="{326FCEB3-68E8-4DBF-B8E1-9E91C0747E60}"/>
              </a:ext>
            </a:extLst>
          </p:cNvPr>
          <p:cNvSpPr txBox="1"/>
          <p:nvPr/>
        </p:nvSpPr>
        <p:spPr>
          <a:xfrm>
            <a:off x="2876609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a:solidFill>
                  <a:schemeClr val="accent2"/>
                </a:solidFill>
              </a:rPr>
              <a:t>MSE = .0062</a:t>
            </a:r>
          </a:p>
        </p:txBody>
      </p:sp>
      <p:cxnSp>
        <p:nvCxnSpPr>
          <p:cNvPr id="14" name="Straight Connector 13">
            <a:extLst>
              <a:ext uri="{FF2B5EF4-FFF2-40B4-BE49-F238E27FC236}">
                <a16:creationId xmlns:a16="http://schemas.microsoft.com/office/drawing/2014/main" id="{1F6F4BE4-EDFB-4D5D-9E5E-A270155099F1}"/>
              </a:ext>
            </a:extLst>
          </p:cNvPr>
          <p:cNvCxnSpPr/>
          <p:nvPr/>
        </p:nvCxnSpPr>
        <p:spPr>
          <a:xfrm flipV="1">
            <a:off x="22447593" y="7365340"/>
            <a:ext cx="10214400" cy="873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9B2C3BA8-E5DA-85CB-7A01-03405B6D9026}"/>
              </a:ext>
            </a:extLst>
          </p:cNvPr>
          <p:cNvSpPr/>
          <p:nvPr/>
        </p:nvSpPr>
        <p:spPr>
          <a:xfrm>
            <a:off x="4408714" y="7333077"/>
            <a:ext cx="10842172" cy="8962838"/>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84878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8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p:txBody>
          <a:bodyPr wrap="square" anchor="b">
            <a:normAutofit/>
          </a:bodyPr>
          <a:lstStyle/>
          <a:p>
            <a:pPr algn="l"/>
            <a:r>
              <a:rPr lang="en-US" dirty="0"/>
              <a:t>Training vs Validation Data</a:t>
            </a:r>
          </a:p>
        </p:txBody>
      </p:sp>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p:txBody>
          <a:bodyPr wrap="square" anchor="t">
            <a:normAutofit/>
          </a:bodyPr>
          <a:lstStyle/>
          <a:p>
            <a:pPr algn="l"/>
            <a:r>
              <a:rPr lang="en-US" dirty="0"/>
              <a:t>Avoid memorization</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4294967295"/>
            <p:extLst>
              <p:ext uri="{D42A27DB-BD31-4B8C-83A1-F6EECF244321}">
                <p14:modId xmlns:p14="http://schemas.microsoft.com/office/powerpoint/2010/main" val="4093884218"/>
              </p:ext>
            </p:extLst>
          </p:nvPr>
        </p:nvGraphicFramePr>
        <p:xfrm>
          <a:off x="1249680" y="5774182"/>
          <a:ext cx="16581438" cy="12312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2243170518"/>
              </p:ext>
            </p:extLst>
          </p:nvPr>
        </p:nvGraphicFramePr>
        <p:xfrm>
          <a:off x="19557997" y="6149720"/>
          <a:ext cx="15311120" cy="1231252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7914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C12CE-B121-FDA0-4EE1-A362E79208F4}"/>
              </a:ext>
            </a:extLst>
          </p:cNvPr>
          <p:cNvSpPr>
            <a:spLocks noGrp="1"/>
          </p:cNvSpPr>
          <p:nvPr>
            <p:ph type="body" sz="quarter" idx="13"/>
          </p:nvPr>
        </p:nvSpPr>
        <p:spPr/>
        <p:txBody>
          <a:bodyPr/>
          <a:lstStyle/>
          <a:p>
            <a:r>
              <a:rPr lang="en-GB" dirty="0"/>
              <a:t>From Regression to Classification</a:t>
            </a:r>
            <a:endParaRPr lang="en-US" dirty="0"/>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81" name="TextBox 380">
            <a:extLst>
              <a:ext uri="{FF2B5EF4-FFF2-40B4-BE49-F238E27FC236}">
                <a16:creationId xmlns:a16="http://schemas.microsoft.com/office/drawing/2014/main" id="{8044C778-233F-4F54-B536-9E615B0C618D}"/>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 name="TextBox 2">
            <a:extLst>
              <a:ext uri="{FF2B5EF4-FFF2-40B4-BE49-F238E27FC236}">
                <a16:creationId xmlns:a16="http://schemas.microsoft.com/office/drawing/2014/main" id="{3AAFFB8E-011C-4DCA-867A-12DAF173D44A}"/>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4537528" y="10857625"/>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4537527" y="16124507"/>
            <a:ext cx="4537607" cy="1280160"/>
          </a:xfrm>
          <a:prstGeom prst="rect">
            <a:avLst/>
          </a:prstGeom>
          <a:solidFill>
            <a:schemeClr val="accent4">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dirty="0">
                <a:solidFill>
                  <a:schemeClr val="tx1"/>
                </a:solidFill>
              </a:rPr>
              <a:t>Linear</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4537528" y="13491068"/>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9729053"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10;&#10;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831941B-460C-B3F7-8185-A0D7D8155153}"/>
              </a:ext>
            </a:extLst>
          </p:cNvPr>
          <p:cNvSpPr>
            <a:spLocks noGrp="1"/>
          </p:cNvSpPr>
          <p:nvPr>
            <p:ph type="body" sz="quarter" idx="10"/>
          </p:nvPr>
        </p:nvSpPr>
        <p:spPr>
          <a:xfrm>
            <a:off x="2514600" y="2487168"/>
            <a:ext cx="31546800" cy="1408176"/>
          </a:xfrm>
        </p:spPr>
        <p:txBody>
          <a:bodyPr/>
          <a:lstStyle/>
          <a:p>
            <a:r>
              <a:rPr lang="en-US" dirty="0"/>
              <a:t>During Prediction</a:t>
            </a:r>
          </a:p>
        </p:txBody>
      </p: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 name="TextBox 2">
            <a:extLst>
              <a:ext uri="{FF2B5EF4-FFF2-40B4-BE49-F238E27FC236}">
                <a16:creationId xmlns:a16="http://schemas.microsoft.com/office/drawing/2014/main" id="{2485CA84-A907-435D-81BB-21133C8C5FEE}"/>
              </a:ext>
            </a:extLst>
          </p:cNvPr>
          <p:cNvSpPr txBox="1"/>
          <p:nvPr/>
        </p:nvSpPr>
        <p:spPr>
          <a:xfrm>
            <a:off x="4537528" y="10857625"/>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4537527" y="16124508"/>
            <a:ext cx="4537607" cy="1200329"/>
          </a:xfrm>
          <a:prstGeom prst="rect">
            <a:avLst/>
          </a:prstGeom>
          <a:solidFill>
            <a:schemeClr val="accent4">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dirty="0" err="1">
                <a:solidFill>
                  <a:schemeClr val="tx1"/>
                </a:solidFill>
              </a:rPr>
              <a:t>Softmax</a:t>
            </a:r>
            <a:endParaRPr lang="en-US" sz="8000" dirty="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28" name="TextBox 27">
            <a:extLst>
              <a:ext uri="{FF2B5EF4-FFF2-40B4-BE49-F238E27FC236}">
                <a16:creationId xmlns:a16="http://schemas.microsoft.com/office/drawing/2014/main" id="{CFD98014-5223-416C-BF0C-3B7797DC2214}"/>
              </a:ext>
            </a:extLst>
          </p:cNvPr>
          <p:cNvSpPr txBox="1"/>
          <p:nvPr/>
        </p:nvSpPr>
        <p:spPr>
          <a:xfrm>
            <a:off x="4537528" y="13491068"/>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9729053"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CEF692-50A6-3A3A-7526-F0292F745CD1}"/>
              </a:ext>
            </a:extLst>
          </p:cNvPr>
          <p:cNvSpPr>
            <a:spLocks noGrp="1"/>
          </p:cNvSpPr>
          <p:nvPr>
            <p:ph type="body" sz="quarter" idx="10"/>
          </p:nvPr>
        </p:nvSpPr>
        <p:spPr>
          <a:xfrm>
            <a:off x="2514600" y="2487168"/>
            <a:ext cx="31546800" cy="1408176"/>
          </a:xfrm>
        </p:spPr>
        <p:txBody>
          <a:bodyPr/>
          <a:lstStyle/>
          <a:p>
            <a:r>
              <a:rPr lang="en-US" dirty="0"/>
              <a:t>During Training</a:t>
            </a:r>
          </a:p>
        </p:txBody>
      </p: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RMSE For Probabilities?</a:t>
            </a:r>
          </a:p>
        </p:txBody>
      </p:sp>
      <p:graphicFrame>
        <p:nvGraphicFramePr>
          <p:cNvPr id="4" name="Chart 3">
            <a:extLst>
              <a:ext uri="{FF2B5EF4-FFF2-40B4-BE49-F238E27FC236}">
                <a16:creationId xmlns:a16="http://schemas.microsoft.com/office/drawing/2014/main" id="{6BEE2B4F-671D-560F-DCEC-B612C8F6DA0F}"/>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RMSE For Probabilities?</a:t>
            </a:r>
          </a:p>
        </p:txBody>
      </p:sp>
      <p:graphicFrame>
        <p:nvGraphicFramePr>
          <p:cNvPr id="5" name="Chart 4">
            <a:extLst>
              <a:ext uri="{FF2B5EF4-FFF2-40B4-BE49-F238E27FC236}">
                <a16:creationId xmlns:a16="http://schemas.microsoft.com/office/drawing/2014/main" id="{EC088109-32AB-0E10-08A2-65D42B672BE0}"/>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9F41EB73-D28A-DFA4-CB44-D0DCCE1A1848}"/>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4" name="Chart 3">
            <a:extLst>
              <a:ext uri="{FF2B5EF4-FFF2-40B4-BE49-F238E27FC236}">
                <a16:creationId xmlns:a16="http://schemas.microsoft.com/office/drawing/2014/main" id="{E69FC9CA-7377-28B9-8709-83521F2B5991}"/>
              </a:ext>
            </a:extLst>
          </p:cNvPr>
          <p:cNvGraphicFramePr/>
          <p:nvPr>
            <p:extLst>
              <p:ext uri="{D42A27DB-BD31-4B8C-83A1-F6EECF244321}">
                <p14:modId xmlns:p14="http://schemas.microsoft.com/office/powerpoint/2010/main" val="2292085396"/>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340AFA66-AAA2-637A-9F1A-0B7024566980}"/>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CCA20938-FE58-46C8-3CE2-4D851E630B1A}"/>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dirty="0"/>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dirty="0"/>
              <a:t>Input as an Array</a:t>
            </a:r>
          </a:p>
        </p:txBody>
      </p:sp>
      <p:pic>
        <p:nvPicPr>
          <p:cNvPr id="247" name="Picture 246" descr="A picture containing drawing&#10;&#10;Description automatically generated">
            <a:extLst>
              <a:ext uri="{FF2B5EF4-FFF2-40B4-BE49-F238E27FC236}">
                <a16:creationId xmlns:a16="http://schemas.microsoft.com/office/drawing/2014/main" id="{61C35262-0EB0-4D49-9419-527B6BF4B495}"/>
              </a:ext>
            </a:extLst>
          </p:cNvPr>
          <p:cNvPicPr>
            <a:picLocks noChangeAspect="1"/>
          </p:cNvPicPr>
          <p:nvPr/>
        </p:nvPicPr>
        <p:blipFill>
          <a:blip r:embed="rId3"/>
          <a:stretch>
            <a:fillRect/>
          </a:stretch>
        </p:blipFill>
        <p:spPr>
          <a:xfrm>
            <a:off x="3661404" y="6510927"/>
            <a:ext cx="10075333" cy="10075333"/>
          </a:xfrm>
          <a:prstGeom prst="rect">
            <a:avLst/>
          </a:prstGeom>
        </p:spPr>
      </p:pic>
      <p:cxnSp>
        <p:nvCxnSpPr>
          <p:cNvPr id="248" name="Straight Arrow Connector 247">
            <a:extLst>
              <a:ext uri="{FF2B5EF4-FFF2-40B4-BE49-F238E27FC236}">
                <a16:creationId xmlns:a16="http://schemas.microsoft.com/office/drawing/2014/main" id="{67D888BA-507C-4711-9F57-07CF61299FDD}"/>
              </a:ext>
            </a:extLst>
          </p:cNvPr>
          <p:cNvCxnSpPr>
            <a:cxnSpLocks/>
          </p:cNvCxnSpPr>
          <p:nvPr/>
        </p:nvCxnSpPr>
        <p:spPr>
          <a:xfrm>
            <a:off x="14097002" y="11545383"/>
            <a:ext cx="3476623" cy="0"/>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35E1D61-95C3-4F27-9FD4-12F77FE7981D}"/>
              </a:ext>
            </a:extLst>
          </p:cNvPr>
          <p:cNvCxnSpPr>
            <a:cxnSpLocks/>
          </p:cNvCxnSpPr>
          <p:nvPr/>
        </p:nvCxnSpPr>
        <p:spPr>
          <a:xfrm>
            <a:off x="9556755" y="17049057"/>
            <a:ext cx="34766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E8E87B2-3ED0-4EC8-8C8A-8FF03736460A}"/>
              </a:ext>
            </a:extLst>
          </p:cNvPr>
          <p:cNvCxnSpPr>
            <a:cxnSpLocks/>
          </p:cNvCxnSpPr>
          <p:nvPr/>
        </p:nvCxnSpPr>
        <p:spPr>
          <a:xfrm flipH="1">
            <a:off x="4000500" y="17049057"/>
            <a:ext cx="320675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803B528B-59BE-4246-8DA4-14CD4F12D125}"/>
              </a:ext>
            </a:extLst>
          </p:cNvPr>
          <p:cNvCxnSpPr>
            <a:cxnSpLocks/>
          </p:cNvCxnSpPr>
          <p:nvPr/>
        </p:nvCxnSpPr>
        <p:spPr>
          <a:xfrm flipV="1">
            <a:off x="3423287" y="7096127"/>
            <a:ext cx="0" cy="31908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E2F644F7-A33A-4BEE-982F-AF47BC5F6CEB}"/>
              </a:ext>
            </a:extLst>
          </p:cNvPr>
          <p:cNvCxnSpPr>
            <a:cxnSpLocks/>
          </p:cNvCxnSpPr>
          <p:nvPr/>
        </p:nvCxnSpPr>
        <p:spPr>
          <a:xfrm>
            <a:off x="3423287" y="12663454"/>
            <a:ext cx="0" cy="31908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E546F763-5952-426C-AF25-82189E95CE94}"/>
              </a:ext>
            </a:extLst>
          </p:cNvPr>
          <p:cNvSpPr txBox="1"/>
          <p:nvPr/>
        </p:nvSpPr>
        <p:spPr>
          <a:xfrm>
            <a:off x="7725417" y="16495090"/>
            <a:ext cx="13131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333">
                <a:solidFill>
                  <a:schemeClr val="bg1"/>
                </a:solidFill>
              </a:rPr>
              <a:t>28</a:t>
            </a:r>
          </a:p>
        </p:txBody>
      </p:sp>
      <p:sp>
        <p:nvSpPr>
          <p:cNvPr id="254" name="TextBox 253">
            <a:extLst>
              <a:ext uri="{FF2B5EF4-FFF2-40B4-BE49-F238E27FC236}">
                <a16:creationId xmlns:a16="http://schemas.microsoft.com/office/drawing/2014/main" id="{C45752BE-375C-4A03-A41C-359EEFB792AB}"/>
              </a:ext>
            </a:extLst>
          </p:cNvPr>
          <p:cNvSpPr txBox="1"/>
          <p:nvPr/>
        </p:nvSpPr>
        <p:spPr>
          <a:xfrm>
            <a:off x="2468520" y="10896167"/>
            <a:ext cx="13131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333">
                <a:solidFill>
                  <a:schemeClr val="bg1"/>
                </a:solidFill>
              </a:rPr>
              <a:t>28</a:t>
            </a:r>
          </a:p>
        </p:txBody>
      </p:sp>
      <p:sp>
        <p:nvSpPr>
          <p:cNvPr id="255" name="TextBox 254">
            <a:extLst>
              <a:ext uri="{FF2B5EF4-FFF2-40B4-BE49-F238E27FC236}">
                <a16:creationId xmlns:a16="http://schemas.microsoft.com/office/drawing/2014/main" id="{2377889D-2BBE-47A2-AF24-7BE92CC8CA61}"/>
              </a:ext>
            </a:extLst>
          </p:cNvPr>
          <p:cNvSpPr txBox="1"/>
          <p:nvPr/>
        </p:nvSpPr>
        <p:spPr>
          <a:xfrm>
            <a:off x="17719392" y="10991421"/>
            <a:ext cx="1719545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1A1BD5-00C0-455C-9F3F-65CD7434536D}"/>
                  </a:ext>
                </a:extLst>
              </p:cNvPr>
              <p:cNvSpPr txBox="1"/>
              <p:nvPr/>
            </p:nvSpPr>
            <p:spPr>
              <a:xfrm>
                <a:off x="1135917" y="14939324"/>
                <a:ext cx="22998219" cy="114640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𝐿𝑜𝑠𝑠</m:t>
                      </m:r>
                      <m:r>
                        <a:rPr lang="en-US" sz="7333" i="1">
                          <a:solidFill>
                            <a:schemeClr val="bg1"/>
                          </a:solidFill>
                          <a:latin typeface="Cambria Math" panose="02040503050406030204" pitchFamily="18" charset="0"/>
                        </a:rPr>
                        <m:t>=−</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𝑡</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ea typeface="Cambria Math" panose="02040503050406030204" pitchFamily="18" charset="0"/>
                            </a:rPr>
                            <m:t>∙</m:t>
                          </m:r>
                          <m:r>
                            <m:rPr>
                              <m:sty m:val="p"/>
                            </m:rPr>
                            <a:rPr lang="en-US" sz="7333">
                              <a:solidFill>
                                <a:schemeClr val="bg1"/>
                              </a:solidFill>
                              <a:latin typeface="Cambria Math" panose="02040503050406030204" pitchFamily="18" charset="0"/>
                              <a:ea typeface="Cambria Math" panose="02040503050406030204" pitchFamily="18" charset="0"/>
                            </a:rPr>
                            <m:t>log</m:t>
                          </m:r>
                          <m:r>
                            <a:rPr lang="en-US" sz="7333" i="1">
                              <a:solidFill>
                                <a:schemeClr val="bg1"/>
                              </a:solidFill>
                              <a:latin typeface="Cambria Math" panose="02040503050406030204" pitchFamily="18" charset="0"/>
                              <a:ea typeface="Cambria Math" panose="02040503050406030204" pitchFamily="18" charset="0"/>
                            </a:rPr>
                            <m:t>⁡(</m:t>
                          </m:r>
                          <m:r>
                            <a:rPr lang="en-US" sz="7333" i="1">
                              <a:solidFill>
                                <a:schemeClr val="bg1"/>
                              </a:solidFill>
                              <a:latin typeface="Cambria Math" panose="02040503050406030204" pitchFamily="18" charset="0"/>
                              <a:ea typeface="Cambria Math" panose="02040503050406030204" pitchFamily="18" charset="0"/>
                            </a:rPr>
                            <m:t>𝑝</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𝑥</m:t>
                              </m:r>
                            </m:e>
                          </m:d>
                          <m:r>
                            <a:rPr lang="en-US" sz="7333" i="1">
                              <a:solidFill>
                                <a:schemeClr val="bg1"/>
                              </a:solidFill>
                              <a:latin typeface="Cambria Math" panose="02040503050406030204" pitchFamily="18" charset="0"/>
                              <a:ea typeface="Cambria Math" panose="02040503050406030204" pitchFamily="18" charset="0"/>
                            </a:rPr>
                            <m:t>)+</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1−</m:t>
                              </m:r>
                              <m:r>
                                <a:rPr lang="en-US" sz="7333" i="1">
                                  <a:solidFill>
                                    <a:schemeClr val="bg1"/>
                                  </a:solidFill>
                                  <a:latin typeface="Cambria Math" panose="02040503050406030204" pitchFamily="18" charset="0"/>
                                  <a:ea typeface="Cambria Math" panose="02040503050406030204" pitchFamily="18" charset="0"/>
                                </a:rPr>
                                <m:t>𝑡</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𝑥</m:t>
                                  </m:r>
                                </m:e>
                              </m:d>
                            </m:e>
                          </m:d>
                          <m:r>
                            <a:rPr lang="en-US" sz="7333" i="1">
                              <a:solidFill>
                                <a:schemeClr val="bg1"/>
                              </a:solidFill>
                              <a:latin typeface="Cambria Math" panose="02040503050406030204" pitchFamily="18" charset="0"/>
                              <a:ea typeface="Cambria Math" panose="02040503050406030204" pitchFamily="18" charset="0"/>
                            </a:rPr>
                            <m:t>∙</m:t>
                          </m:r>
                          <m:func>
                            <m:funcPr>
                              <m:ctrlPr>
                                <a:rPr lang="en-US" sz="7333" i="1">
                                  <a:solidFill>
                                    <a:schemeClr val="bg1"/>
                                  </a:solidFill>
                                  <a:latin typeface="Cambria Math" panose="02040503050406030204" pitchFamily="18" charset="0"/>
                                  <a:ea typeface="Cambria Math" panose="02040503050406030204" pitchFamily="18" charset="0"/>
                                </a:rPr>
                              </m:ctrlPr>
                            </m:funcPr>
                            <m:fName>
                              <m:r>
                                <m:rPr>
                                  <m:sty m:val="p"/>
                                </m:rPr>
                                <a:rPr lang="en-US" sz="7333">
                                  <a:solidFill>
                                    <a:schemeClr val="bg1"/>
                                  </a:solidFill>
                                  <a:latin typeface="Cambria Math" panose="02040503050406030204" pitchFamily="18" charset="0"/>
                                  <a:ea typeface="Cambria Math" panose="02040503050406030204" pitchFamily="18" charset="0"/>
                                </a:rPr>
                                <m:t>log</m:t>
                              </m:r>
                            </m:fName>
                            <m:e>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1−</m:t>
                                  </m:r>
                                  <m:r>
                                    <a:rPr lang="en-US" sz="7333" i="1">
                                      <a:solidFill>
                                        <a:schemeClr val="bg1"/>
                                      </a:solidFill>
                                      <a:latin typeface="Cambria Math" panose="02040503050406030204" pitchFamily="18" charset="0"/>
                                      <a:ea typeface="Cambria Math" panose="02040503050406030204" pitchFamily="18" charset="0"/>
                                    </a:rPr>
                                    <m:t>𝑝</m:t>
                                  </m:r>
                                  <m:r>
                                    <a:rPr lang="en-US" sz="7333" i="1">
                                      <a:solidFill>
                                        <a:schemeClr val="bg1"/>
                                      </a:solidFill>
                                      <a:latin typeface="Cambria Math" panose="02040503050406030204" pitchFamily="18" charset="0"/>
                                      <a:ea typeface="Cambria Math" panose="02040503050406030204" pitchFamily="18" charset="0"/>
                                    </a:rPr>
                                    <m:t>(</m:t>
                                  </m:r>
                                  <m:r>
                                    <a:rPr lang="en-US" sz="7333" i="1">
                                      <a:solidFill>
                                        <a:schemeClr val="bg1"/>
                                      </a:solidFill>
                                      <a:latin typeface="Cambria Math" panose="02040503050406030204" pitchFamily="18" charset="0"/>
                                      <a:ea typeface="Cambria Math" panose="02040503050406030204" pitchFamily="18" charset="0"/>
                                    </a:rPr>
                                    <m:t>𝑥</m:t>
                                  </m:r>
                                  <m:r>
                                    <a:rPr lang="en-US" sz="7333" i="1">
                                      <a:solidFill>
                                        <a:schemeClr val="bg1"/>
                                      </a:solidFill>
                                      <a:latin typeface="Cambria Math" panose="02040503050406030204" pitchFamily="18" charset="0"/>
                                      <a:ea typeface="Cambria Math" panose="02040503050406030204" pitchFamily="18" charset="0"/>
                                    </a:rPr>
                                    <m:t>)</m:t>
                                  </m:r>
                                </m:e>
                              </m:d>
                            </m:e>
                          </m:func>
                        </m:e>
                      </m:d>
                    </m:oMath>
                  </m:oMathPara>
                </a14:m>
                <a:endParaRPr lang="en-US" sz="7333" dirty="0">
                  <a:solidFill>
                    <a:schemeClr val="bg1"/>
                  </a:solidFill>
                </a:endParaRPr>
              </a:p>
            </p:txBody>
          </p:sp>
        </mc:Choice>
        <mc:Fallback xmlns="">
          <p:sp>
            <p:nvSpPr>
              <p:cNvPr id="10" name="TextBox 9">
                <a:extLst>
                  <a:ext uri="{FF2B5EF4-FFF2-40B4-BE49-F238E27FC236}">
                    <a16:creationId xmlns:a16="http://schemas.microsoft.com/office/drawing/2014/main" id="{111A1BD5-00C0-455C-9F3F-65CD7434536D}"/>
                  </a:ext>
                </a:extLst>
              </p:cNvPr>
              <p:cNvSpPr txBox="1">
                <a:spLocks noRot="1" noChangeAspect="1" noMove="1" noResize="1" noEditPoints="1" noAdjustHandles="1" noChangeArrowheads="1" noChangeShapeType="1" noTextEdit="1"/>
              </p:cNvSpPr>
              <p:nvPr/>
            </p:nvSpPr>
            <p:spPr>
              <a:xfrm>
                <a:off x="1135917" y="14939324"/>
                <a:ext cx="22998219" cy="1146404"/>
              </a:xfrm>
              <a:prstGeom prst="rect">
                <a:avLst/>
              </a:prstGeom>
              <a:blipFill>
                <a:blip r:embed="rId3"/>
                <a:stretch>
                  <a:fillRect b="-1064"/>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32105A-F647-49E0-AC40-32A0F7229C66}"/>
                  </a:ext>
                </a:extLst>
              </p:cNvPr>
              <p:cNvSpPr txBox="1"/>
              <p:nvPr/>
            </p:nvSpPr>
            <p:spPr>
              <a:xfrm>
                <a:off x="1788935" y="16817807"/>
                <a:ext cx="15187363" cy="10155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𝑡</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𝑡𝑎𝑟𝑔𝑒𝑡</m:t>
                      </m:r>
                      <m:r>
                        <a:rPr lang="en-US" sz="7333" i="1">
                          <a:solidFill>
                            <a:schemeClr val="bg1"/>
                          </a:solidFill>
                          <a:latin typeface="Cambria Math" panose="02040503050406030204" pitchFamily="18" charset="0"/>
                        </a:rPr>
                        <m:t> (0 </m:t>
                      </m:r>
                      <m:r>
                        <a:rPr lang="en-US" sz="7333" i="1">
                          <a:solidFill>
                            <a:schemeClr val="bg1"/>
                          </a:solidFill>
                          <a:latin typeface="Cambria Math" panose="02040503050406030204" pitchFamily="18" charset="0"/>
                        </a:rPr>
                        <m:t>𝑖𝑓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𝐹𝑎𝑙𝑠𝑒</m:t>
                      </m:r>
                      <m:r>
                        <a:rPr lang="en-US" sz="7333" i="1">
                          <a:solidFill>
                            <a:schemeClr val="bg1"/>
                          </a:solidFill>
                          <a:latin typeface="Cambria Math" panose="02040503050406030204" pitchFamily="18" charset="0"/>
                        </a:rPr>
                        <m:t>, 1 </m:t>
                      </m:r>
                      <m:r>
                        <a:rPr lang="en-US" sz="7333" i="1">
                          <a:solidFill>
                            <a:schemeClr val="bg1"/>
                          </a:solidFill>
                          <a:latin typeface="Cambria Math" panose="02040503050406030204" pitchFamily="18" charset="0"/>
                        </a:rPr>
                        <m:t>𝑖𝑓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𝑇𝑟𝑢𝑒</m:t>
                      </m:r>
                      <m:r>
                        <a:rPr lang="en-US" sz="7333" i="1">
                          <a:solidFill>
                            <a:schemeClr val="bg1"/>
                          </a:solidFill>
                          <a:latin typeface="Cambria Math" panose="02040503050406030204" pitchFamily="18" charset="0"/>
                        </a:rPr>
                        <m:t>)</m:t>
                      </m:r>
                    </m:oMath>
                  </m:oMathPara>
                </a14:m>
                <a:endParaRPr lang="en-US" sz="7333" dirty="0">
                  <a:solidFill>
                    <a:schemeClr val="bg1"/>
                  </a:solidFill>
                </a:endParaRPr>
              </a:p>
            </p:txBody>
          </p:sp>
        </mc:Choice>
        <mc:Fallback xmlns="">
          <p:sp>
            <p:nvSpPr>
              <p:cNvPr id="3" name="TextBox 2">
                <a:extLst>
                  <a:ext uri="{FF2B5EF4-FFF2-40B4-BE49-F238E27FC236}">
                    <a16:creationId xmlns:a16="http://schemas.microsoft.com/office/drawing/2014/main" id="{2932105A-F647-49E0-AC40-32A0F7229C66}"/>
                  </a:ext>
                </a:extLst>
              </p:cNvPr>
              <p:cNvSpPr txBox="1">
                <a:spLocks noRot="1" noChangeAspect="1" noMove="1" noResize="1" noEditPoints="1" noAdjustHandles="1" noChangeArrowheads="1" noChangeShapeType="1" noTextEdit="1"/>
              </p:cNvSpPr>
              <p:nvPr/>
            </p:nvSpPr>
            <p:spPr>
              <a:xfrm>
                <a:off x="1788935" y="16817807"/>
                <a:ext cx="15187363" cy="1015599"/>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BD6A7F-25BA-4A79-B307-897497E84F26}"/>
                  </a:ext>
                </a:extLst>
              </p:cNvPr>
              <p:cNvSpPr txBox="1"/>
              <p:nvPr/>
            </p:nvSpPr>
            <p:spPr>
              <a:xfrm>
                <a:off x="1687631" y="18565483"/>
                <a:ext cx="17227857" cy="10155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𝑝</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𝑝𝑟𝑜𝑏𝑎𝑏𝑖𝑙𝑖𝑡𝑦</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𝑝𝑟𝑒𝑑𝑖𝑐𝑡𝑖𝑜𝑛</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𝑜𝑓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𝑝𝑜𝑖𝑛𝑡</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𝑥</m:t>
                      </m:r>
                    </m:oMath>
                  </m:oMathPara>
                </a14:m>
                <a:endParaRPr lang="en-US" sz="7333">
                  <a:solidFill>
                    <a:schemeClr val="bg1"/>
                  </a:solidFill>
                </a:endParaRPr>
              </a:p>
            </p:txBody>
          </p:sp>
        </mc:Choice>
        <mc:Fallback xmlns="">
          <p:sp>
            <p:nvSpPr>
              <p:cNvPr id="4" name="TextBox 3">
                <a:extLst>
                  <a:ext uri="{FF2B5EF4-FFF2-40B4-BE49-F238E27FC236}">
                    <a16:creationId xmlns:a16="http://schemas.microsoft.com/office/drawing/2014/main" id="{33BD6A7F-25BA-4A79-B307-897497E84F26}"/>
                  </a:ext>
                </a:extLst>
              </p:cNvPr>
              <p:cNvSpPr txBox="1">
                <a:spLocks noRot="1" noChangeAspect="1" noMove="1" noResize="1" noEditPoints="1" noAdjustHandles="1" noChangeArrowheads="1" noChangeShapeType="1" noTextEdit="1"/>
              </p:cNvSpPr>
              <p:nvPr/>
            </p:nvSpPr>
            <p:spPr>
              <a:xfrm>
                <a:off x="1687631" y="18565483"/>
                <a:ext cx="17227857" cy="1015599"/>
              </a:xfrm>
              <a:prstGeom prst="rect">
                <a:avLst/>
              </a:prstGeom>
              <a:blipFill>
                <a:blip r:embed="rId5"/>
                <a:stretch>
                  <a:fillRect/>
                </a:stretch>
              </a:blipFill>
              <a:ln w="6350">
                <a:noFill/>
              </a:ln>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DD9B1F21-7AD3-3EB6-AED2-50DD9008DB3E}"/>
              </a:ext>
            </a:extLst>
          </p:cNvPr>
          <p:cNvGraphicFramePr/>
          <p:nvPr>
            <p:extLst>
              <p:ext uri="{D42A27DB-BD31-4B8C-83A1-F6EECF244321}">
                <p14:modId xmlns:p14="http://schemas.microsoft.com/office/powerpoint/2010/main" val="2292085396"/>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26DA0134-F534-C4E0-94E2-A1FFA72AD41B}"/>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7"/>
          </a:graphicData>
        </a:graphic>
      </p:graphicFrame>
      <p:cxnSp>
        <p:nvCxnSpPr>
          <p:cNvPr id="5" name="Straight Connector 4">
            <a:extLst>
              <a:ext uri="{FF2B5EF4-FFF2-40B4-BE49-F238E27FC236}">
                <a16:creationId xmlns:a16="http://schemas.microsoft.com/office/drawing/2014/main" id="{3A770A61-F8B9-DF6D-DFB8-7E80F6F90AFF}"/>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369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680908782"/>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3607082903"/>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a:srcRect t="17080" r="69444" b="75056"/>
          <a:stretch/>
        </p:blipFill>
        <p:spPr>
          <a:xfrm>
            <a:off x="2410047" y="15198008"/>
            <a:ext cx="20343627" cy="2944850"/>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1951F1-4249-1E19-CF8E-81AB3562A8CF}"/>
              </a:ext>
            </a:extLst>
          </p:cNvPr>
          <p:cNvSpPr>
            <a:spLocks noGrp="1"/>
          </p:cNvSpPr>
          <p:nvPr>
            <p:ph type="body" sz="quarter" idx="13"/>
          </p:nvPr>
        </p:nvSpPr>
        <p:spPr/>
        <p:txBody>
          <a:bodyPr/>
          <a:lstStyle/>
          <a:p>
            <a:r>
              <a:rPr lang="en-GB" dirty="0"/>
              <a:t>Bringing it Together</a:t>
            </a:r>
            <a:endParaRPr lang="en-US" dirty="0"/>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Next Exercise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dirty="0"/>
              <a:t>The American Sign Language Alphabet</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4294967295"/>
          </p:nvPr>
        </p:nvSpPr>
        <p:spPr>
          <a:xfrm>
            <a:off x="0" y="5913438"/>
            <a:ext cx="33162875" cy="12396787"/>
          </a:xfrm>
        </p:spPr>
        <p:txBody>
          <a:bodyPr/>
          <a:lstStyle/>
          <a:p>
            <a:endParaRPr lang="en-US"/>
          </a:p>
          <a:p>
            <a:pPr marL="1142989" indent="-1142989">
              <a:buFontTx/>
              <a:buChar char="-"/>
            </a:pPr>
            <a:endParaRPr lang="en-US"/>
          </a:p>
        </p:txBody>
      </p:sp>
      <p:pic>
        <p:nvPicPr>
          <p:cNvPr id="6" name="Picture 5" descr="A close up of text on a white background&#10;&#10;Description automatically generated">
            <a:extLst>
              <a:ext uri="{FF2B5EF4-FFF2-40B4-BE49-F238E27FC236}">
                <a16:creationId xmlns:a16="http://schemas.microsoft.com/office/drawing/2014/main" id="{E08999CF-C19E-3840-AA28-6ABE42EA8B7C}"/>
              </a:ext>
            </a:extLst>
          </p:cNvPr>
          <p:cNvPicPr>
            <a:picLocks noChangeAspect="1"/>
          </p:cNvPicPr>
          <p:nvPr/>
        </p:nvPicPr>
        <p:blipFill>
          <a:blip r:embed="rId3"/>
          <a:stretch>
            <a:fillRect/>
          </a:stretch>
        </p:blipFill>
        <p:spPr>
          <a:xfrm>
            <a:off x="7676283" y="5001769"/>
            <a:ext cx="21223433" cy="12396413"/>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90EDA-0DDC-0516-AF83-92783AA3B410}"/>
              </a:ext>
            </a:extLst>
          </p:cNvPr>
          <p:cNvSpPr>
            <a:spLocks noGrp="1"/>
          </p:cNvSpPr>
          <p:nvPr>
            <p:ph type="body" sz="quarter" idx="13"/>
          </p:nvPr>
        </p:nvSpPr>
        <p:spPr/>
        <p:txBody>
          <a:bodyPr/>
          <a:lstStyle/>
          <a:p>
            <a:r>
              <a:rPr lang="en-GB" dirty="0"/>
              <a:t>Let’s go!</a:t>
            </a:r>
            <a:endParaRPr lang="en-US" dirty="0"/>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wrap="square" anchor="b">
            <a:normAutofit/>
          </a:bodyPr>
          <a:lstStyle/>
          <a:p>
            <a:r>
              <a:rPr lang="en-GB" sz="10333"/>
              <a:t>Appendix: Gradient Descent</a:t>
            </a:r>
            <a:endParaRPr lang="en-US" sz="10333"/>
          </a:p>
        </p:txBody>
      </p:sp>
      <p:sp>
        <p:nvSpPr>
          <p:cNvPr id="2" name="Subtitle 1">
            <a:extLst>
              <a:ext uri="{FF2B5EF4-FFF2-40B4-BE49-F238E27FC236}">
                <a16:creationId xmlns:a16="http://schemas.microsoft.com/office/drawing/2014/main" id="{68F19EE4-5F1B-084C-FBD3-5F3E6ABDEEE5}"/>
              </a:ext>
            </a:extLst>
          </p:cNvPr>
          <p:cNvSpPr>
            <a:spLocks noGrp="1"/>
          </p:cNvSpPr>
          <p:nvPr>
            <p:ph type="subTitle" idx="1"/>
          </p:nvPr>
        </p:nvSpPr>
        <p:spPr/>
        <p:txBody>
          <a:bodyPr/>
          <a:lstStyle/>
          <a:p>
            <a:r>
              <a:rPr lang="en-GB" sz="4400" kern="0" dirty="0"/>
              <a:t>Helping the Computer Cheat Calculus</a:t>
            </a:r>
            <a:endParaRPr lang="en-US" sz="4400" kern="0" dirty="0"/>
          </a:p>
          <a:p>
            <a:endParaRPr lang="en-US" dirty="0"/>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Learning from Error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3281718" y="4205046"/>
                <a:ext cx="21424583" cy="1614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 xmlns:m="http://schemas.openxmlformats.org/officeDocument/2006/math">
                    <m:r>
                      <a:rPr lang="en-US" sz="8000" i="1">
                        <a:solidFill>
                          <a:prstClr val="black"/>
                        </a:solidFill>
                        <a:latin typeface="Cambria Math" panose="02040503050406030204" pitchFamily="18" charset="0"/>
                      </a:rPr>
                      <m:t>𝑀𝑆𝐸</m:t>
                    </m:r>
                    <m:r>
                      <a:rPr lang="en-US" sz="8000" i="1">
                        <a:solidFill>
                          <a:prstClr val="black"/>
                        </a:solidFill>
                        <a:latin typeface="Cambria Math" panose="02040503050406030204" pitchFamily="18" charset="0"/>
                      </a:rPr>
                      <m:t>= </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𝑛</m:t>
                        </m:r>
                      </m:den>
                    </m:f>
                    <m:nary>
                      <m:naryPr>
                        <m:chr m:val="∑"/>
                        <m:ctrlPr>
                          <a:rPr lang="en-US" sz="8000" i="1">
                            <a:solidFill>
                              <a:prstClr val="black"/>
                            </a:solidFill>
                            <a:latin typeface="Cambria Math" panose="02040503050406030204" pitchFamily="18" charset="0"/>
                          </a:rPr>
                        </m:ctrlPr>
                      </m:naryPr>
                      <m:sub>
                        <m:r>
                          <m:rPr>
                            <m:brk m:alnAt="23"/>
                          </m:rPr>
                          <a:rPr lang="en-US" sz="8000" i="1">
                            <a:solidFill>
                              <a:prstClr val="black"/>
                            </a:solidFill>
                            <a:latin typeface="Cambria Math" panose="02040503050406030204" pitchFamily="18" charset="0"/>
                          </a:rPr>
                          <m:t>𝑖</m:t>
                        </m:r>
                        <m:r>
                          <a:rPr lang="en-US" sz="8000" i="1">
                            <a:solidFill>
                              <a:prstClr val="black"/>
                            </a:solidFill>
                            <a:latin typeface="Cambria Math" panose="02040503050406030204" pitchFamily="18" charset="0"/>
                          </a:rPr>
                          <m:t>=1</m:t>
                        </m:r>
                      </m:sub>
                      <m:sup>
                        <m:r>
                          <a:rPr lang="en-US" sz="8000" i="1">
                            <a:solidFill>
                              <a:prstClr val="black"/>
                            </a:solidFill>
                            <a:latin typeface="Cambria Math" panose="02040503050406030204" pitchFamily="18" charset="0"/>
                          </a:rPr>
                          <m:t>𝑛</m:t>
                        </m:r>
                      </m:sup>
                      <m:e>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𝑦</m:t>
                            </m:r>
                            <m:r>
                              <a:rPr lang="en-US" sz="8000" i="1">
                                <a:solidFill>
                                  <a:prstClr val="black"/>
                                </a:solidFill>
                                <a:latin typeface="Cambria Math" panose="02040503050406030204" pitchFamily="18" charset="0"/>
                              </a:rPr>
                              <m:t>−</m:t>
                            </m:r>
                            <m:acc>
                              <m:accPr>
                                <m:chr m:val="̂"/>
                                <m:ctrlPr>
                                  <a:rPr lang="en-US" sz="8000" i="1">
                                    <a:solidFill>
                                      <a:prstClr val="black"/>
                                    </a:solidFill>
                                    <a:latin typeface="Cambria Math" panose="02040503050406030204" pitchFamily="18" charset="0"/>
                                  </a:rPr>
                                </m:ctrlPr>
                              </m:accPr>
                              <m:e>
                                <m:r>
                                  <a:rPr lang="en-US" sz="8000" i="1">
                                    <a:solidFill>
                                      <a:prstClr val="black"/>
                                    </a:solidFill>
                                    <a:latin typeface="Cambria Math" panose="02040503050406030204" pitchFamily="18" charset="0"/>
                                  </a:rPr>
                                  <m:t>𝑦</m:t>
                                </m:r>
                              </m:e>
                            </m:acc>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e>
                    </m:nary>
                    <m:r>
                      <a:rPr lang="en-US" sz="8000" i="1">
                        <a:solidFill>
                          <a:prstClr val="black"/>
                        </a:solidFill>
                        <a:latin typeface="Cambria Math" panose="02040503050406030204" pitchFamily="18" charset="0"/>
                      </a:rPr>
                      <m:t>=</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𝑛</m:t>
                        </m:r>
                      </m:den>
                    </m:f>
                  </m:oMath>
                </a14:m>
                <a:r>
                  <a:rPr lang="en-US" sz="8000">
                    <a:solidFill>
                      <a:prstClr val="black"/>
                    </a:solidFill>
                    <a:latin typeface="Trebuchet MS" panose="020B0603020202020204"/>
                  </a:rPr>
                  <a:t> </a:t>
                </a:r>
                <a14:m>
                  <m:oMath xmlns:m="http://schemas.openxmlformats.org/officeDocument/2006/math">
                    <m:nary>
                      <m:naryPr>
                        <m:chr m:val="∑"/>
                        <m:ctrlPr>
                          <a:rPr lang="en-US" sz="8000" i="1">
                            <a:solidFill>
                              <a:prstClr val="black"/>
                            </a:solidFill>
                            <a:latin typeface="Cambria Math" panose="02040503050406030204" pitchFamily="18" charset="0"/>
                          </a:rPr>
                        </m:ctrlPr>
                      </m:naryPr>
                      <m:sub>
                        <m:r>
                          <m:rPr>
                            <m:brk m:alnAt="23"/>
                          </m:rPr>
                          <a:rPr lang="en-US" sz="8000" i="1">
                            <a:solidFill>
                              <a:prstClr val="black"/>
                            </a:solidFill>
                            <a:latin typeface="Cambria Math" panose="02040503050406030204" pitchFamily="18" charset="0"/>
                          </a:rPr>
                          <m:t>𝑖</m:t>
                        </m:r>
                        <m:r>
                          <a:rPr lang="en-US" sz="8000" i="1">
                            <a:solidFill>
                              <a:prstClr val="black"/>
                            </a:solidFill>
                            <a:latin typeface="Cambria Math" panose="02040503050406030204" pitchFamily="18" charset="0"/>
                          </a:rPr>
                          <m:t>=1</m:t>
                        </m:r>
                      </m:sub>
                      <m:sup>
                        <m:r>
                          <a:rPr lang="en-US" sz="8000" i="1">
                            <a:solidFill>
                              <a:prstClr val="black"/>
                            </a:solidFill>
                            <a:latin typeface="Cambria Math" panose="02040503050406030204" pitchFamily="18" charset="0"/>
                          </a:rPr>
                          <m:t>𝑛</m:t>
                        </m:r>
                      </m:sup>
                      <m:e>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𝑦</m:t>
                            </m:r>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𝑚𝑥</m:t>
                            </m:r>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e>
                    </m:nary>
                  </m:oMath>
                </a14:m>
                <a:endParaRPr lang="en-US" sz="8000">
                  <a:solidFill>
                    <a:prstClr val="black"/>
                  </a:solidFill>
                  <a:latin typeface="Trebuchet MS" panose="020B0603020202020204"/>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3281718" y="4205046"/>
                <a:ext cx="21424583" cy="161416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FD39F-8661-4F55-BCDF-9A5B86679144}"/>
                  </a:ext>
                </a:extLst>
              </p:cNvPr>
              <p:cNvSpPr txBox="1"/>
              <p:nvPr/>
            </p:nvSpPr>
            <p:spPr>
              <a:xfrm>
                <a:off x="3166622" y="7450058"/>
                <a:ext cx="23363447" cy="2074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𝑀𝑆𝐸</m:t>
                      </m:r>
                      <m:r>
                        <a:rPr lang="en-US" sz="8000" i="1">
                          <a:solidFill>
                            <a:prstClr val="black"/>
                          </a:solidFill>
                          <a:latin typeface="Cambria Math" panose="02040503050406030204" pitchFamily="18" charset="0"/>
                        </a:rPr>
                        <m:t>= </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2</m:t>
                          </m:r>
                        </m:den>
                      </m:f>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((3 −(</m:t>
                          </m:r>
                          <m:r>
                            <a:rPr lang="en-US" sz="8000" i="1">
                              <a:solidFill>
                                <a:prstClr val="black"/>
                              </a:solidFill>
                              <a:latin typeface="Cambria Math" panose="02040503050406030204" pitchFamily="18" charset="0"/>
                            </a:rPr>
                            <m:t>𝑚</m:t>
                          </m:r>
                          <m:d>
                            <m:dPr>
                              <m:ctrlPr>
                                <a:rPr lang="en-US" sz="8000" i="1">
                                  <a:solidFill>
                                    <a:prstClr val="black"/>
                                  </a:solidFill>
                                  <a:latin typeface="Cambria Math" panose="02040503050406030204" pitchFamily="18" charset="0"/>
                                </a:rPr>
                              </m:ctrlPr>
                            </m:dPr>
                            <m:e>
                              <m:r>
                                <a:rPr lang="en-US" sz="8000" i="1">
                                  <a:solidFill>
                                    <a:prstClr val="black"/>
                                  </a:solidFill>
                                  <a:latin typeface="Cambria Math" panose="02040503050406030204" pitchFamily="18" charset="0"/>
                                </a:rPr>
                                <m:t>1</m:t>
                              </m:r>
                            </m:e>
                          </m:d>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r>
                        <a:rPr lang="en-US" sz="8000" i="1">
                          <a:solidFill>
                            <a:prstClr val="black"/>
                          </a:solidFill>
                          <a:latin typeface="Cambria Math" panose="02040503050406030204" pitchFamily="18" charset="0"/>
                        </a:rPr>
                        <m:t> + </m:t>
                      </m:r>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(5 −(</m:t>
                          </m:r>
                          <m:r>
                            <a:rPr lang="en-US" sz="8000" i="1">
                              <a:solidFill>
                                <a:prstClr val="black"/>
                              </a:solidFill>
                              <a:latin typeface="Cambria Math" panose="02040503050406030204" pitchFamily="18" charset="0"/>
                            </a:rPr>
                            <m:t>𝑚</m:t>
                          </m:r>
                          <m:d>
                            <m:dPr>
                              <m:ctrlPr>
                                <a:rPr lang="en-US" sz="8000" i="1">
                                  <a:solidFill>
                                    <a:prstClr val="black"/>
                                  </a:solidFill>
                                  <a:latin typeface="Cambria Math" panose="02040503050406030204" pitchFamily="18" charset="0"/>
                                </a:rPr>
                              </m:ctrlPr>
                            </m:dPr>
                            <m:e>
                              <m:r>
                                <a:rPr lang="en-US" sz="8000" i="1">
                                  <a:solidFill>
                                    <a:prstClr val="black"/>
                                  </a:solidFill>
                                  <a:latin typeface="Cambria Math" panose="02040503050406030204" pitchFamily="18" charset="0"/>
                                </a:rPr>
                                <m:t>2</m:t>
                              </m:r>
                            </m:e>
                          </m:d>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r>
                        <a:rPr lang="en-US" sz="8000" i="1">
                          <a:solidFill>
                            <a:prstClr val="black"/>
                          </a:solidFill>
                          <a:latin typeface="Cambria Math" panose="02040503050406030204" pitchFamily="18" charset="0"/>
                        </a:rPr>
                        <m:t>)</m:t>
                      </m:r>
                    </m:oMath>
                  </m:oMathPara>
                </a14:m>
                <a:endParaRPr lang="en-US" sz="8000" dirty="0">
                  <a:solidFill>
                    <a:prstClr val="black"/>
                  </a:solidFill>
                  <a:latin typeface="Trebuchet MS" panose="020B0603020202020204"/>
                </a:endParaRPr>
              </a:p>
            </p:txBody>
          </p:sp>
        </mc:Choice>
        <mc:Fallback xmlns="">
          <p:sp>
            <p:nvSpPr>
              <p:cNvPr id="3" name="TextBox 2">
                <a:extLst>
                  <a:ext uri="{FF2B5EF4-FFF2-40B4-BE49-F238E27FC236}">
                    <a16:creationId xmlns:a16="http://schemas.microsoft.com/office/drawing/2014/main" id="{A00FD39F-8661-4F55-BCDF-9A5B86679144}"/>
                  </a:ext>
                </a:extLst>
              </p:cNvPr>
              <p:cNvSpPr txBox="1">
                <a:spLocks noRot="1" noChangeAspect="1" noMove="1" noResize="1" noEditPoints="1" noAdjustHandles="1" noChangeArrowheads="1" noChangeShapeType="1" noTextEdit="1"/>
              </p:cNvSpPr>
              <p:nvPr/>
            </p:nvSpPr>
            <p:spPr>
              <a:xfrm>
                <a:off x="3166622" y="7450058"/>
                <a:ext cx="23363447" cy="2074350"/>
              </a:xfrm>
              <a:prstGeom prst="rect">
                <a:avLst/>
              </a:prstGeom>
              <a:blipFill>
                <a:blip r:embed="rId4"/>
                <a:stretch>
                  <a:fillRect t="-588" b="-2647"/>
                </a:stretch>
              </a:blipFill>
              <a:ln w="6350">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6DF429B-9909-485C-A887-E7EA3816A625}"/>
              </a:ext>
            </a:extLst>
          </p:cNvPr>
          <p:cNvSpPr/>
          <p:nvPr/>
        </p:nvSpPr>
        <p:spPr>
          <a:xfrm>
            <a:off x="30582047" y="13010214"/>
            <a:ext cx="4692953" cy="4082353"/>
          </a:xfrm>
          <a:prstGeom prst="rect">
            <a:avLst/>
          </a:prstGeom>
          <a:solidFill>
            <a:schemeClr val="tx2">
              <a:lumMod val="20000"/>
              <a:lumOff val="80000"/>
            </a:schemeClr>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F739A1-DDEC-407F-9D40-B045450F75B4}"/>
                  </a:ext>
                </a:extLst>
              </p:cNvPr>
              <p:cNvSpPr txBox="1"/>
              <p:nvPr/>
            </p:nvSpPr>
            <p:spPr>
              <a:xfrm>
                <a:off x="30912735" y="13731449"/>
                <a:ext cx="3857530"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xmlns="">
          <p:sp>
            <p:nvSpPr>
              <p:cNvPr id="19" name="TextBox 18">
                <a:extLst>
                  <a:ext uri="{FF2B5EF4-FFF2-40B4-BE49-F238E27FC236}">
                    <a16:creationId xmlns:a16="http://schemas.microsoft.com/office/drawing/2014/main" id="{4FF739A1-DDEC-407F-9D40-B045450F75B4}"/>
                  </a:ext>
                </a:extLst>
              </p:cNvPr>
              <p:cNvSpPr txBox="1">
                <a:spLocks noRot="1" noChangeAspect="1" noMove="1" noResize="1" noEditPoints="1" noAdjustHandles="1" noChangeArrowheads="1" noChangeShapeType="1" noTextEdit="1"/>
              </p:cNvSpPr>
              <p:nvPr/>
            </p:nvSpPr>
            <p:spPr>
              <a:xfrm>
                <a:off x="30912735" y="13731449"/>
                <a:ext cx="3857530" cy="1107996"/>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D282A5-95F8-4402-8825-3CBF4C5DE3D9}"/>
                  </a:ext>
                </a:extLst>
              </p:cNvPr>
              <p:cNvSpPr txBox="1"/>
              <p:nvPr/>
            </p:nvSpPr>
            <p:spPr>
              <a:xfrm>
                <a:off x="30912735" y="15303829"/>
                <a:ext cx="277402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=5</m:t>
                      </m:r>
                    </m:oMath>
                  </m:oMathPara>
                </a14:m>
                <a:endParaRPr lang="en-US" sz="4000">
                  <a:solidFill>
                    <a:prstClr val="black"/>
                  </a:solidFill>
                  <a:latin typeface="Trebuchet MS" panose="020B0603020202020204"/>
                </a:endParaRPr>
              </a:p>
            </p:txBody>
          </p:sp>
        </mc:Choice>
        <mc:Fallback xmlns="">
          <p:sp>
            <p:nvSpPr>
              <p:cNvPr id="27" name="TextBox 26">
                <a:extLst>
                  <a:ext uri="{FF2B5EF4-FFF2-40B4-BE49-F238E27FC236}">
                    <a16:creationId xmlns:a16="http://schemas.microsoft.com/office/drawing/2014/main" id="{53D282A5-95F8-4402-8825-3CBF4C5DE3D9}"/>
                  </a:ext>
                </a:extLst>
              </p:cNvPr>
              <p:cNvSpPr txBox="1">
                <a:spLocks noRot="1" noChangeAspect="1" noMove="1" noResize="1" noEditPoints="1" noAdjustHandles="1" noChangeArrowheads="1" noChangeShapeType="1" noTextEdit="1"/>
              </p:cNvSpPr>
              <p:nvPr/>
            </p:nvSpPr>
            <p:spPr>
              <a:xfrm>
                <a:off x="30912735" y="15303829"/>
                <a:ext cx="2774028" cy="1107996"/>
              </a:xfrm>
              <a:prstGeom prst="rect">
                <a:avLst/>
              </a:prstGeom>
              <a:blipFill>
                <a:blip r:embed="rId6"/>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75E2221-B4C0-4B1F-AB28-018C82163279}"/>
                  </a:ext>
                </a:extLst>
              </p:cNvPr>
              <p:cNvSpPr txBox="1"/>
              <p:nvPr/>
            </p:nvSpPr>
            <p:spPr>
              <a:xfrm>
                <a:off x="3281717" y="11568025"/>
                <a:ext cx="10482806"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𝑚</m:t>
                          </m:r>
                        </m:den>
                      </m:f>
                      <m:r>
                        <a:rPr lang="en-US" sz="8000" i="1">
                          <a:solidFill>
                            <a:prstClr val="black"/>
                          </a:solidFill>
                          <a:latin typeface="Cambria Math" panose="02040503050406030204" pitchFamily="18" charset="0"/>
                        </a:rPr>
                        <m:t>=5</m:t>
                      </m:r>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+3</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−13</m:t>
                      </m:r>
                    </m:oMath>
                  </m:oMathPara>
                </a14:m>
                <a:endParaRPr lang="en-US" sz="8000" dirty="0">
                  <a:solidFill>
                    <a:prstClr val="black"/>
                  </a:solidFill>
                  <a:latin typeface="Trebuchet MS" panose="020B0603020202020204"/>
                </a:endParaRPr>
              </a:p>
            </p:txBody>
          </p:sp>
        </mc:Choice>
        <mc:Fallback xmlns="">
          <p:sp>
            <p:nvSpPr>
              <p:cNvPr id="12" name="TextBox 11">
                <a:extLst>
                  <a:ext uri="{FF2B5EF4-FFF2-40B4-BE49-F238E27FC236}">
                    <a16:creationId xmlns:a16="http://schemas.microsoft.com/office/drawing/2014/main" id="{F75E2221-B4C0-4B1F-AB28-018C82163279}"/>
                  </a:ext>
                </a:extLst>
              </p:cNvPr>
              <p:cNvSpPr txBox="1">
                <a:spLocks noRot="1" noChangeAspect="1" noMove="1" noResize="1" noEditPoints="1" noAdjustHandles="1" noChangeArrowheads="1" noChangeShapeType="1" noTextEdit="1"/>
              </p:cNvSpPr>
              <p:nvPr/>
            </p:nvSpPr>
            <p:spPr>
              <a:xfrm>
                <a:off x="3281717" y="11568025"/>
                <a:ext cx="10482806" cy="2106795"/>
              </a:xfrm>
              <a:prstGeom prst="rect">
                <a:avLst/>
              </a:prstGeom>
              <a:blipFill>
                <a:blip r:embed="rId7"/>
                <a:stretch>
                  <a:fillRect t="-870" b="-2609"/>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0E3DDE-E782-4A26-B37C-046E5749ED82}"/>
                  </a:ext>
                </a:extLst>
              </p:cNvPr>
              <p:cNvSpPr txBox="1"/>
              <p:nvPr/>
            </p:nvSpPr>
            <p:spPr>
              <a:xfrm>
                <a:off x="16819592" y="11584992"/>
                <a:ext cx="9915342"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𝑏</m:t>
                          </m:r>
                        </m:den>
                      </m:f>
                      <m:r>
                        <a:rPr lang="en-US" sz="8000" i="1">
                          <a:solidFill>
                            <a:prstClr val="black"/>
                          </a:solidFill>
                          <a:latin typeface="Cambria Math" panose="02040503050406030204" pitchFamily="18" charset="0"/>
                        </a:rPr>
                        <m:t>=3</m:t>
                      </m:r>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+2</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−8</m:t>
                      </m:r>
                    </m:oMath>
                  </m:oMathPara>
                </a14:m>
                <a:endParaRPr lang="en-US" sz="8000" dirty="0">
                  <a:solidFill>
                    <a:prstClr val="black"/>
                  </a:solidFill>
                  <a:latin typeface="Trebuchet MS" panose="020B0603020202020204"/>
                </a:endParaRPr>
              </a:p>
            </p:txBody>
          </p:sp>
        </mc:Choice>
        <mc:Fallback xmlns="">
          <p:sp>
            <p:nvSpPr>
              <p:cNvPr id="15" name="TextBox 14">
                <a:extLst>
                  <a:ext uri="{FF2B5EF4-FFF2-40B4-BE49-F238E27FC236}">
                    <a16:creationId xmlns:a16="http://schemas.microsoft.com/office/drawing/2014/main" id="{B70E3DDE-E782-4A26-B37C-046E5749ED82}"/>
                  </a:ext>
                </a:extLst>
              </p:cNvPr>
              <p:cNvSpPr txBox="1">
                <a:spLocks noRot="1" noChangeAspect="1" noMove="1" noResize="1" noEditPoints="1" noAdjustHandles="1" noChangeArrowheads="1" noChangeShapeType="1" noTextEdit="1"/>
              </p:cNvSpPr>
              <p:nvPr/>
            </p:nvSpPr>
            <p:spPr>
              <a:xfrm>
                <a:off x="16819592" y="11584992"/>
                <a:ext cx="9915342" cy="2106795"/>
              </a:xfrm>
              <a:prstGeom prst="rect">
                <a:avLst/>
              </a:prstGeom>
              <a:blipFill>
                <a:blip r:embed="rId8"/>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2EA1E-2EA0-4625-A5EF-FB40069D9B10}"/>
                  </a:ext>
                </a:extLst>
              </p:cNvPr>
              <p:cNvSpPr txBox="1"/>
              <p:nvPr/>
            </p:nvSpPr>
            <p:spPr>
              <a:xfrm>
                <a:off x="3166622" y="1511434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𝑚</m:t>
                          </m:r>
                        </m:den>
                      </m:f>
                      <m:r>
                        <a:rPr lang="en-US" sz="8000" i="1">
                          <a:solidFill>
                            <a:prstClr val="black"/>
                          </a:solidFill>
                          <a:latin typeface="Cambria Math" panose="02040503050406030204" pitchFamily="18" charset="0"/>
                        </a:rPr>
                        <m:t>=−3</m:t>
                      </m:r>
                    </m:oMath>
                  </m:oMathPara>
                </a14:m>
                <a:endParaRPr lang="en-US" sz="8000" dirty="0">
                  <a:solidFill>
                    <a:prstClr val="black"/>
                  </a:solidFill>
                  <a:latin typeface="Trebuchet MS" panose="020B0603020202020204"/>
                </a:endParaRPr>
              </a:p>
            </p:txBody>
          </p:sp>
        </mc:Choice>
        <mc:Fallback xmlns="">
          <p:sp>
            <p:nvSpPr>
              <p:cNvPr id="16" name="TextBox 15">
                <a:extLst>
                  <a:ext uri="{FF2B5EF4-FFF2-40B4-BE49-F238E27FC236}">
                    <a16:creationId xmlns:a16="http://schemas.microsoft.com/office/drawing/2014/main" id="{19B2EA1E-2EA0-4625-A5EF-FB40069D9B10}"/>
                  </a:ext>
                </a:extLst>
              </p:cNvPr>
              <p:cNvSpPr txBox="1">
                <a:spLocks noRot="1" noChangeAspect="1" noMove="1" noResize="1" noEditPoints="1" noAdjustHandles="1" noChangeArrowheads="1" noChangeShapeType="1" noTextEdit="1"/>
              </p:cNvSpPr>
              <p:nvPr/>
            </p:nvSpPr>
            <p:spPr>
              <a:xfrm>
                <a:off x="3166622" y="15114349"/>
                <a:ext cx="5648213" cy="2106795"/>
              </a:xfrm>
              <a:prstGeom prst="rect">
                <a:avLst/>
              </a:prstGeom>
              <a:blipFill>
                <a:blip r:embed="rId9"/>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56103A-EB8E-4C13-80D9-B35E65F1D371}"/>
                  </a:ext>
                </a:extLst>
              </p:cNvPr>
              <p:cNvSpPr txBox="1"/>
              <p:nvPr/>
            </p:nvSpPr>
            <p:spPr>
              <a:xfrm>
                <a:off x="16819592" y="15114455"/>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𝑏</m:t>
                          </m:r>
                        </m:den>
                      </m:f>
                      <m:r>
                        <a:rPr lang="en-US" sz="8000" i="1">
                          <a:solidFill>
                            <a:prstClr val="black"/>
                          </a:solidFill>
                          <a:latin typeface="Cambria Math" panose="02040503050406030204" pitchFamily="18" charset="0"/>
                        </a:rPr>
                        <m:t>=−1</m:t>
                      </m:r>
                    </m:oMath>
                  </m:oMathPara>
                </a14:m>
                <a:endParaRPr lang="en-US" sz="8000" dirty="0">
                  <a:solidFill>
                    <a:prstClr val="black"/>
                  </a:solidFill>
                  <a:latin typeface="Trebuchet MS" panose="020B0603020202020204"/>
                </a:endParaRPr>
              </a:p>
            </p:txBody>
          </p:sp>
        </mc:Choice>
        <mc:Fallback xmlns="">
          <p:sp>
            <p:nvSpPr>
              <p:cNvPr id="18" name="TextBox 17">
                <a:extLst>
                  <a:ext uri="{FF2B5EF4-FFF2-40B4-BE49-F238E27FC236}">
                    <a16:creationId xmlns:a16="http://schemas.microsoft.com/office/drawing/2014/main" id="{A556103A-EB8E-4C13-80D9-B35E65F1D371}"/>
                  </a:ext>
                </a:extLst>
              </p:cNvPr>
              <p:cNvSpPr txBox="1">
                <a:spLocks noRot="1" noChangeAspect="1" noMove="1" noResize="1" noEditPoints="1" noAdjustHandles="1" noChangeArrowheads="1" noChangeShapeType="1" noTextEdit="1"/>
              </p:cNvSpPr>
              <p:nvPr/>
            </p:nvSpPr>
            <p:spPr>
              <a:xfrm>
                <a:off x="16819592" y="15114455"/>
                <a:ext cx="5648213" cy="2106795"/>
              </a:xfrm>
              <a:prstGeom prst="rect">
                <a:avLst/>
              </a:prstGeom>
              <a:blipFill>
                <a:blip r:embed="rId10"/>
                <a:stretch>
                  <a:fillRect t="-867" b="-2601"/>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E01D3D47-77AB-1F2E-D977-314226EE7CA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4962" y="8528572"/>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pic>
        <p:nvPicPr>
          <p:cNvPr id="8" name="Picture 4">
            <a:extLst>
              <a:ext uri="{FF2B5EF4-FFF2-40B4-BE49-F238E27FC236}">
                <a16:creationId xmlns:a16="http://schemas.microsoft.com/office/drawing/2014/main" id="{C6A30359-3868-0698-E87D-04F6D3B59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642" y="5146741"/>
            <a:ext cx="14332717" cy="1236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83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8903AE3F-AE90-183D-4973-982A4ED940C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dirty="0">
                  <a:solidFill>
                    <a:srgbClr val="000000"/>
                  </a:solidFill>
                  <a:latin typeface="Trebuchet M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dirty="0">
                  <a:solidFill>
                    <a:srgbClr val="000000"/>
                  </a:solidFill>
                  <a:latin typeface="Trebuchet M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8B3515E-4F55-47D7-B0C8-0C74ECB50465}"/>
              </a:ext>
            </a:extLst>
          </p:cNvPr>
          <p:cNvCxnSpPr>
            <a:cxnSpLocks/>
          </p:cNvCxnSpPr>
          <p:nvPr/>
        </p:nvCxnSpPr>
        <p:spPr>
          <a:xfrm flipV="1">
            <a:off x="20669252" y="7905745"/>
            <a:ext cx="6540500" cy="885557"/>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A38B0520-B1EE-92BC-FD40-B0BB520D94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dirty="0">
                  <a:solidFill>
                    <a:srgbClr val="000000"/>
                  </a:solidFill>
                  <a:latin typeface="Trebuchet M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dirty="0">
                  <a:solidFill>
                    <a:srgbClr val="000000"/>
                  </a:solidFill>
                  <a:latin typeface="Trebuchet M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p:sp>
        <p:nvSpPr>
          <p:cNvPr id="16" name="Oval 15">
            <a:extLst>
              <a:ext uri="{FF2B5EF4-FFF2-40B4-BE49-F238E27FC236}">
                <a16:creationId xmlns:a16="http://schemas.microsoft.com/office/drawing/2014/main" id="{519D3564-3C82-4C73-93FF-0769A92B483A}"/>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7" name="Oval 16">
            <a:extLst>
              <a:ext uri="{FF2B5EF4-FFF2-40B4-BE49-F238E27FC236}">
                <a16:creationId xmlns:a16="http://schemas.microsoft.com/office/drawing/2014/main" id="{0060893E-A07B-40F8-A352-FA8270010B43}"/>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cxnSp>
        <p:nvCxnSpPr>
          <p:cNvPr id="4" name="Straight Arrow Connector 3">
            <a:extLst>
              <a:ext uri="{FF2B5EF4-FFF2-40B4-BE49-F238E27FC236}">
                <a16:creationId xmlns:a16="http://schemas.microsoft.com/office/drawing/2014/main" id="{668AD67F-B3EB-600D-59C6-E657DA8114BD}"/>
              </a:ext>
            </a:extLst>
          </p:cNvPr>
          <p:cNvCxnSpPr>
            <a:cxnSpLocks/>
          </p:cNvCxnSpPr>
          <p:nvPr/>
        </p:nvCxnSpPr>
        <p:spPr>
          <a:xfrm flipV="1">
            <a:off x="20669252" y="7905745"/>
            <a:ext cx="6540500" cy="885557"/>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6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dirty="0"/>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dirty="0"/>
              <a:t>Targets as Categories</a:t>
            </a:r>
          </a:p>
        </p:txBody>
      </p:sp>
      <p:sp>
        <p:nvSpPr>
          <p:cNvPr id="3" name="TextBox 2">
            <a:extLst>
              <a:ext uri="{FF2B5EF4-FFF2-40B4-BE49-F238E27FC236}">
                <a16:creationId xmlns:a16="http://schemas.microsoft.com/office/drawing/2014/main" id="{84C61419-CA9D-734F-A51B-3B15293775B6}"/>
              </a:ext>
            </a:extLst>
          </p:cNvPr>
          <p:cNvSpPr txBox="1"/>
          <p:nvPr/>
        </p:nvSpPr>
        <p:spPr>
          <a:xfrm>
            <a:off x="5251803" y="669768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15986125" y="675364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[1,0,0,0,0,0,0,0,0,0] </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8001003" y="743634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5251803" y="949168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15986125" y="954764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[0,1,0,0,0,0,0,0,0,0] </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8001003" y="1023034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5251803" y="12163230"/>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15986125" y="12219183"/>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[0,0,1,0,0,0,0,0,0,0] </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8001003" y="12901887"/>
            <a:ext cx="9239247" cy="7"/>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5251803" y="1475771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15986125" y="1481367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[0,0,0,1,0,0,0,0,0,0] </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8001003" y="1549637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15986123" y="15660087"/>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15986123" y="16775194"/>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15973073" y="17814524"/>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F5DE972F-073B-4086-DAC4-60817277345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dirty="0">
                  <a:solidFill>
                    <a:srgbClr val="000000"/>
                  </a:solidFill>
                  <a:latin typeface="Trebuchet M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dirty="0">
                  <a:solidFill>
                    <a:srgbClr val="000000"/>
                  </a:solidFill>
                  <a:latin typeface="Trebuchet M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A9299A5-649F-4F8D-AD63-8E779E9511BD}"/>
                  </a:ext>
                </a:extLst>
              </p:cNvPr>
              <p:cNvSpPr txBox="1"/>
              <p:nvPr/>
            </p:nvSpPr>
            <p:spPr>
              <a:xfrm>
                <a:off x="12928150" y="12819065"/>
                <a:ext cx="271311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l-GR" sz="8000" i="1" smtClean="0">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2</m:t>
                      </m:r>
                    </m:oMath>
                  </m:oMathPara>
                </a14:m>
                <a:endParaRPr lang="en-US" sz="8000" dirty="0">
                  <a:solidFill>
                    <a:srgbClr val="000000"/>
                  </a:solidFill>
                  <a:latin typeface="Trebuchet MS"/>
                </a:endParaRPr>
              </a:p>
            </p:txBody>
          </p:sp>
        </mc:Choice>
        <mc:Fallback>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12928150" y="12819065"/>
                <a:ext cx="2713115" cy="1107996"/>
              </a:xfrm>
              <a:prstGeom prst="rect">
                <a:avLst/>
              </a:prstGeom>
              <a:blipFill>
                <a:blip r:embed="rId8"/>
                <a:stretch>
                  <a:fillRect/>
                </a:stretch>
              </a:blipFill>
              <a:ln w="6350">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CA378CA-5ABA-AD8E-CBC0-9464D24E6960}"/>
              </a:ext>
            </a:extLst>
          </p:cNvPr>
          <p:cNvCxnSpPr>
            <a:cxnSpLocks/>
          </p:cNvCxnSpPr>
          <p:nvPr/>
        </p:nvCxnSpPr>
        <p:spPr>
          <a:xfrm flipV="1">
            <a:off x="20669252" y="7389273"/>
            <a:ext cx="10355034" cy="1402029"/>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72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E0A83668-3BD2-619D-4B81-466E54DE4C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dirty="0">
                  <a:solidFill>
                    <a:srgbClr val="000000"/>
                  </a:solidFill>
                  <a:latin typeface="Trebuchet MS"/>
                </a:endParaRPr>
              </a:p>
            </p:txBody>
          </p:sp>
        </mc:Choice>
        <mc:Fallback>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dirty="0">
                  <a:solidFill>
                    <a:srgbClr val="000000"/>
                  </a:solidFill>
                  <a:latin typeface="Trebuchet MS"/>
                </a:endParaRPr>
              </a:p>
            </p:txBody>
          </p:sp>
        </mc:Choice>
        <mc:Fallback>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A9299A5-649F-4F8D-AD63-8E779E9511BD}"/>
                  </a:ext>
                </a:extLst>
              </p:cNvPr>
              <p:cNvSpPr txBox="1"/>
              <p:nvPr/>
            </p:nvSpPr>
            <p:spPr>
              <a:xfrm>
                <a:off x="12928150" y="12819065"/>
                <a:ext cx="292310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l-GR" sz="8000" i="1" smtClean="0">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dirty="0">
                  <a:solidFill>
                    <a:srgbClr val="000000"/>
                  </a:solidFill>
                  <a:latin typeface="Trebuchet MS"/>
                </a:endParaRPr>
              </a:p>
            </p:txBody>
          </p:sp>
        </mc:Choice>
        <mc:Fallback>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12928150" y="12819065"/>
                <a:ext cx="2923108" cy="1107996"/>
              </a:xfrm>
              <a:prstGeom prst="rect">
                <a:avLst/>
              </a:prstGeom>
              <a:blipFill>
                <a:blip r:embed="rId8"/>
                <a:stretch>
                  <a:fillRect/>
                </a:stretch>
              </a:blipFill>
              <a:ln w="6350">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2C79C1-F1B8-1D4E-4FB3-38E2A3082FF5}"/>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67401EDB-D332-B36C-8A5E-5779C1507B6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21" name="Oval 20">
            <a:extLst>
              <a:ext uri="{FF2B5EF4-FFF2-40B4-BE49-F238E27FC236}">
                <a16:creationId xmlns:a16="http://schemas.microsoft.com/office/drawing/2014/main" id="{B3C6E4DC-D509-45F3-8898-2D62F10C48B7}"/>
              </a:ext>
            </a:extLst>
          </p:cNvPr>
          <p:cNvSpPr/>
          <p:nvPr/>
        </p:nvSpPr>
        <p:spPr>
          <a:xfrm>
            <a:off x="20367629" y="8747129"/>
            <a:ext cx="301623" cy="301623"/>
          </a:xfrm>
          <a:prstGeom prst="ellipse">
            <a:avLst/>
          </a:prstGeom>
          <a:solidFill>
            <a:schemeClr val="tx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18" name="TextBox 4">
                <a:extLst>
                  <a:ext uri="{FF2B5EF4-FFF2-40B4-BE49-F238E27FC236}">
                    <a16:creationId xmlns:a16="http://schemas.microsoft.com/office/drawing/2014/main" id="{25ECDC75-2C65-4626-9799-62A5E597CB28}"/>
                  </a:ext>
                </a:extLst>
              </p:cNvPr>
              <p:cNvSpPr txBox="1"/>
              <p:nvPr/>
            </p:nvSpPr>
            <p:spPr>
              <a:xfrm>
                <a:off x="3206038" y="10443105"/>
                <a:ext cx="998914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 xmlns:m="http://schemas.openxmlformats.org/officeDocument/2006/math">
                    <m:r>
                      <m:rPr>
                        <m:sty m:val="p"/>
                      </m:rPr>
                      <a:rPr lang="en-US" sz="8000" smtClean="0">
                        <a:solidFill>
                          <a:srgbClr val="000000"/>
                        </a:solidFill>
                        <a:latin typeface="Cambria Math" panose="02040503050406030204" pitchFamily="18" charset="0"/>
                      </a:rPr>
                      <m:t>m</m:t>
                    </m:r>
                    <m:r>
                      <a:rPr lang="en-US" sz="8000" i="1">
                        <a:solidFill>
                          <a:srgbClr val="000000"/>
                        </a:solidFill>
                        <a:latin typeface="Cambria Math" panose="02040503050406030204" pitchFamily="18" charset="0"/>
                      </a:rPr>
                      <m:t>≔−1+</m:t>
                    </m:r>
                    <m:r>
                      <a:rPr lang="en-US" sz="8000" b="0" i="1" smtClean="0">
                        <a:solidFill>
                          <a:srgbClr val="000000"/>
                        </a:solidFill>
                        <a:latin typeface="Cambria Math" panose="02040503050406030204" pitchFamily="18" charset="0"/>
                      </a:rPr>
                      <m:t>3</m:t>
                    </m:r>
                    <m:r>
                      <a:rPr lang="en-US" sz="8000" i="1">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0</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7</m:t>
                    </m:r>
                  </m:oMath>
                </a14:m>
                <a:r>
                  <a:rPr lang="en-US" sz="8000" dirty="0">
                    <a:solidFill>
                      <a:srgbClr val="000000"/>
                    </a:solidFill>
                    <a:latin typeface="Trebuchet MS"/>
                  </a:rPr>
                  <a:t> </a:t>
                </a:r>
              </a:p>
            </p:txBody>
          </p:sp>
        </mc:Choice>
        <mc:Fallback>
          <p:sp>
            <p:nvSpPr>
              <p:cNvPr id="18"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3206038" y="10443105"/>
                <a:ext cx="9989145" cy="11079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8">
                <a:extLst>
                  <a:ext uri="{FF2B5EF4-FFF2-40B4-BE49-F238E27FC236}">
                    <a16:creationId xmlns:a16="http://schemas.microsoft.com/office/drawing/2014/main" id="{7F6447E0-328E-46D1-A5A1-281A5094C866}"/>
                  </a:ext>
                </a:extLst>
              </p:cNvPr>
              <p:cNvSpPr txBox="1"/>
              <p:nvPr/>
            </p:nvSpPr>
            <p:spPr>
              <a:xfrm>
                <a:off x="3206037" y="12635482"/>
                <a:ext cx="782188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Para xmlns:m="http://schemas.openxmlformats.org/officeDocument/2006/math">
                    <m:oMathParaPr>
                      <m:jc m:val="centerGroup"/>
                    </m:oMathParaPr>
                    <m:oMath xmlns:m="http://schemas.openxmlformats.org/officeDocument/2006/math">
                      <m:r>
                        <m:rPr>
                          <m:sty m:val="p"/>
                        </m:rPr>
                        <a:rPr lang="en-US" sz="8000" smtClean="0">
                          <a:solidFill>
                            <a:srgbClr val="000000"/>
                          </a:solidFill>
                          <a:latin typeface="Cambria Math" panose="02040503050406030204" pitchFamily="18" charset="0"/>
                        </a:rPr>
                        <m:t>b</m:t>
                      </m:r>
                      <m:r>
                        <a:rPr lang="en-US" sz="8000" smtClean="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a:solidFill>
                            <a:srgbClr val="000000"/>
                          </a:solidFill>
                          <a:latin typeface="Cambria Math" panose="02040503050406030204" pitchFamily="18" charset="0"/>
                        </a:rPr>
                        <m:t>5</m:t>
                      </m:r>
                      <m:r>
                        <a:rPr lang="en-US" sz="8000" i="1">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5</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1</m:t>
                      </m:r>
                    </m:oMath>
                  </m:oMathPara>
                </a14:m>
                <a:endParaRPr lang="en-US" sz="8000" dirty="0">
                  <a:solidFill>
                    <a:srgbClr val="000000"/>
                  </a:solidFill>
                  <a:latin typeface="Trebuchet MS"/>
                </a:endParaRPr>
              </a:p>
            </p:txBody>
          </p:sp>
        </mc:Choice>
        <mc:Fallback>
          <p:sp>
            <p:nvSpPr>
              <p:cNvPr id="20"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3206037" y="12635482"/>
                <a:ext cx="7821885" cy="1107996"/>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9">
                <a:extLst>
                  <a:ext uri="{FF2B5EF4-FFF2-40B4-BE49-F238E27FC236}">
                    <a16:creationId xmlns:a16="http://schemas.microsoft.com/office/drawing/2014/main" id="{1A9299A5-649F-4F8D-AD63-8E779E9511BD}"/>
                  </a:ext>
                </a:extLst>
              </p:cNvPr>
              <p:cNvSpPr txBox="1"/>
              <p:nvPr/>
            </p:nvSpPr>
            <p:spPr>
              <a:xfrm>
                <a:off x="3159324" y="8237302"/>
                <a:ext cx="292310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Para xmlns:m="http://schemas.openxmlformats.org/officeDocument/2006/math">
                    <m:oMathParaPr>
                      <m:jc m:val="centerGroup"/>
                    </m:oMathParaPr>
                    <m:oMath xmlns:m="http://schemas.openxmlformats.org/officeDocument/2006/math">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xmlns="">
          <p:sp>
            <p:nvSpPr>
              <p:cNvPr id="23"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159324" y="8237302"/>
                <a:ext cx="2923108" cy="1107996"/>
              </a:xfrm>
              <a:prstGeom prst="rect">
                <a:avLst/>
              </a:prstGeom>
              <a:blipFill>
                <a:blip r:embed="rId6"/>
                <a:stretch>
                  <a:fillRect/>
                </a:stretch>
              </a:blipFill>
              <a:ln w="6350">
                <a:noFill/>
              </a:ln>
            </p:spPr>
            <p:txBody>
              <a:bodyPr/>
              <a:lstStyle/>
              <a:p>
                <a:r>
                  <a:rPr lang="en-US">
                    <a:noFill/>
                  </a:rPr>
                  <a:t> </a:t>
                </a:r>
              </a:p>
            </p:txBody>
          </p:sp>
        </mc:Fallback>
      </mc:AlternateContent>
      <p:sp>
        <p:nvSpPr>
          <p:cNvPr id="27" name="Oval 26">
            <a:extLst>
              <a:ext uri="{FF2B5EF4-FFF2-40B4-BE49-F238E27FC236}">
                <a16:creationId xmlns:a16="http://schemas.microsoft.com/office/drawing/2014/main" id="{FB91821D-EC31-423A-8F7C-DC5E376BD0D2}"/>
              </a:ext>
            </a:extLst>
          </p:cNvPr>
          <p:cNvSpPr/>
          <p:nvPr/>
        </p:nvSpPr>
        <p:spPr>
          <a:xfrm>
            <a:off x="20367629" y="8747129"/>
            <a:ext cx="301623" cy="301623"/>
          </a:xfrm>
          <a:prstGeom prst="ellipse">
            <a:avLst/>
          </a:prstGeom>
          <a:solidFill>
            <a:schemeClr val="tx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35" name="Straight Arrow Connector 34">
            <a:extLst>
              <a:ext uri="{FF2B5EF4-FFF2-40B4-BE49-F238E27FC236}">
                <a16:creationId xmlns:a16="http://schemas.microsoft.com/office/drawing/2014/main" id="{61FEC3BD-607E-4404-BB9A-B8FE0E6728F7}"/>
              </a:ext>
            </a:extLst>
          </p:cNvPr>
          <p:cNvCxnSpPr>
            <a:cxnSpLocks/>
          </p:cNvCxnSpPr>
          <p:nvPr/>
        </p:nvCxnSpPr>
        <p:spPr>
          <a:xfrm>
            <a:off x="21108604" y="8698684"/>
            <a:ext cx="941770" cy="382725"/>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759A4D-A930-40D4-BA32-3CC81E099543}"/>
              </a:ext>
            </a:extLst>
          </p:cNvPr>
          <p:cNvCxnSpPr>
            <a:cxnSpLocks/>
          </p:cNvCxnSpPr>
          <p:nvPr/>
        </p:nvCxnSpPr>
        <p:spPr>
          <a:xfrm>
            <a:off x="23271593" y="9810750"/>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71FF6F-92C5-49C0-AFD4-AAA38E3A3934}"/>
              </a:ext>
            </a:extLst>
          </p:cNvPr>
          <p:cNvCxnSpPr>
            <a:cxnSpLocks/>
          </p:cNvCxnSpPr>
          <p:nvPr/>
        </p:nvCxnSpPr>
        <p:spPr>
          <a:xfrm>
            <a:off x="24169207" y="10541000"/>
            <a:ext cx="992427" cy="76200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2A9C66B-C803-428B-B6FB-BF7D00DCA457}"/>
              </a:ext>
            </a:extLst>
          </p:cNvPr>
          <p:cNvCxnSpPr>
            <a:cxnSpLocks/>
          </p:cNvCxnSpPr>
          <p:nvPr/>
        </p:nvCxnSpPr>
        <p:spPr>
          <a:xfrm>
            <a:off x="25126045" y="11282634"/>
            <a:ext cx="850010" cy="66675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868263-766B-4608-9577-B0D73691E208}"/>
              </a:ext>
            </a:extLst>
          </p:cNvPr>
          <p:cNvCxnSpPr>
            <a:cxnSpLocks/>
          </p:cNvCxnSpPr>
          <p:nvPr/>
        </p:nvCxnSpPr>
        <p:spPr>
          <a:xfrm>
            <a:off x="25919628" y="11858110"/>
            <a:ext cx="829750" cy="6831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4054B39-BB8F-F63E-C955-A7D03E99648A}"/>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2A22126-5A66-910C-64CA-62C218260540}"/>
              </a:ext>
            </a:extLst>
          </p:cNvPr>
          <p:cNvCxnSpPr>
            <a:cxnSpLocks/>
          </p:cNvCxnSpPr>
          <p:nvPr/>
        </p:nvCxnSpPr>
        <p:spPr>
          <a:xfrm>
            <a:off x="21667356" y="8897940"/>
            <a:ext cx="1062015" cy="447358"/>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EAC2D6-B744-A23C-ED49-E54DC2204915}"/>
              </a:ext>
            </a:extLst>
          </p:cNvPr>
          <p:cNvCxnSpPr>
            <a:cxnSpLocks/>
          </p:cNvCxnSpPr>
          <p:nvPr/>
        </p:nvCxnSpPr>
        <p:spPr>
          <a:xfrm>
            <a:off x="22623671" y="9279984"/>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BA3EDB-3355-3E76-BB8E-499EDBEB5AED}"/>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Untrained Model</a:t>
            </a:r>
          </a:p>
        </p:txBody>
      </p:sp>
      <p:pic>
        <p:nvPicPr>
          <p:cNvPr id="172" name="Picture 171" descr="A picture containing drawing&#10;&#10;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a:stretch>
            <a:fillRect/>
          </a:stretch>
        </p:blipFill>
        <p:spPr>
          <a:xfrm>
            <a:off x="6896375" y="4366688"/>
            <a:ext cx="2622437" cy="2622437"/>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9788752" y="5753889"/>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11365442" y="5254763"/>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dirty="0">
                <a:solidFill>
                  <a:schemeClr val="bg1"/>
                </a:solidFill>
              </a:rPr>
              <a:t>[ 0, 0, …, 0]</a:t>
            </a:r>
          </a:p>
        </p:txBody>
      </p:sp>
      <p:grpSp>
        <p:nvGrpSpPr>
          <p:cNvPr id="26" name="Group 25">
            <a:extLst>
              <a:ext uri="{FF2B5EF4-FFF2-40B4-BE49-F238E27FC236}">
                <a16:creationId xmlns:a16="http://schemas.microsoft.com/office/drawing/2014/main" id="{AB76522D-5390-4A0D-A046-F24ECDFE4E55}"/>
              </a:ext>
            </a:extLst>
          </p:cNvPr>
          <p:cNvGrpSpPr/>
          <p:nvPr/>
        </p:nvGrpSpPr>
        <p:grpSpPr>
          <a:xfrm>
            <a:off x="5783320" y="6572503"/>
            <a:ext cx="16795820" cy="9410967"/>
            <a:chOff x="1833183" y="2402825"/>
            <a:chExt cx="5038746" cy="2823290"/>
          </a:xfrm>
        </p:grpSpPr>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4002713"/>
              <a:ext cx="3817074" cy="332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58884"/>
              <a:ext cx="3817074" cy="332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dirty="0">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3" name="TextBox 372">
            <a:extLst>
              <a:ext uri="{FF2B5EF4-FFF2-40B4-BE49-F238E27FC236}">
                <a16:creationId xmlns:a16="http://schemas.microsoft.com/office/drawing/2014/main" id="{643BF7C6-5757-4DE9-ABF2-34E0F4CEB72A}"/>
              </a:ext>
            </a:extLst>
          </p:cNvPr>
          <p:cNvSpPr txBox="1"/>
          <p:nvPr/>
        </p:nvSpPr>
        <p:spPr>
          <a:xfrm>
            <a:off x="26618564" y="5292224"/>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6618564" y="918499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6618564" y="1218511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6618564" y="1542809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29894537" y="5753889"/>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81" name="TextBox 380">
            <a:extLst>
              <a:ext uri="{FF2B5EF4-FFF2-40B4-BE49-F238E27FC236}">
                <a16:creationId xmlns:a16="http://schemas.microsoft.com/office/drawing/2014/main" id="{8044C778-233F-4F54-B536-9E615B0C618D}"/>
              </a:ext>
            </a:extLst>
          </p:cNvPr>
          <p:cNvSpPr txBox="1"/>
          <p:nvPr/>
        </p:nvSpPr>
        <p:spPr>
          <a:xfrm>
            <a:off x="30901890" y="9619463"/>
            <a:ext cx="3291840" cy="228600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200" dirty="0">
                <a:solidFill>
                  <a:schemeClr val="tx1"/>
                </a:solidFill>
              </a:rPr>
              <a:t>Layer</a:t>
            </a:r>
          </a:p>
          <a:p>
            <a:pPr algn="ctr">
              <a:lnSpc>
                <a:spcPct val="90000"/>
              </a:lnSpc>
            </a:pPr>
            <a:r>
              <a:rPr lang="en-US" sz="7200" dirty="0">
                <a:solidFill>
                  <a:schemeClr val="tx1"/>
                </a:solidFill>
              </a:rPr>
              <a:t>Size</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1197E-C59F-8AC5-92E6-4C4E84C62952}"/>
              </a:ext>
            </a:extLst>
          </p:cNvPr>
          <p:cNvSpPr>
            <a:spLocks noGrp="1"/>
          </p:cNvSpPr>
          <p:nvPr>
            <p:ph type="body" sz="quarter" idx="13"/>
          </p:nvPr>
        </p:nvSpPr>
        <p:spPr/>
        <p:txBody>
          <a:bodyPr/>
          <a:lstStyle/>
          <a:p>
            <a:r>
              <a:rPr lang="en-GB" dirty="0"/>
              <a:t>A Simpler Model</a:t>
            </a:r>
            <a:endParaRPr lang="en-US" dirty="0"/>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dirty="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279381856"/>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30241074" y="8625010"/>
                <a:ext cx="4278544"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41074" y="8625010"/>
                <a:ext cx="4278544" cy="1661993"/>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30472260" y="12524354"/>
                <a:ext cx="380341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472260" y="12524354"/>
                <a:ext cx="3803413" cy="1661993"/>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25162373" y="8477251"/>
            <a:ext cx="3384113" cy="7302499"/>
            <a:chOff x="1833182" y="2686050"/>
            <a:chExt cx="101523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85917" y="4111942"/>
                  <a:ext cx="355366"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85917" y="4111942"/>
                  <a:ext cx="355366" cy="415479"/>
                </a:xfrm>
                <a:prstGeom prst="rect">
                  <a:avLst/>
                </a:prstGeom>
                <a:blipFill>
                  <a:blip r:embed="rId7"/>
                  <a:stretch>
                    <a:fillRect/>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146685" y="2771936"/>
              <a:ext cx="701731"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graphicFrame>
        <p:nvGraphicFramePr>
          <p:cNvPr id="4" name="Table 21">
            <a:extLst>
              <a:ext uri="{FF2B5EF4-FFF2-40B4-BE49-F238E27FC236}">
                <a16:creationId xmlns:a16="http://schemas.microsoft.com/office/drawing/2014/main" id="{D32A1C41-285A-55C8-F2F0-23CF57AE8D67}"/>
              </a:ext>
            </a:extLst>
          </p:cNvPr>
          <p:cNvGraphicFramePr>
            <a:graphicFrameLocks noGrp="1"/>
          </p:cNvGraphicFramePr>
          <p:nvPr>
            <p:extLst>
              <p:ext uri="{D42A27DB-BD31-4B8C-83A1-F6EECF244321}">
                <p14:modId xmlns:p14="http://schemas.microsoft.com/office/powerpoint/2010/main" val="3031878520"/>
              </p:ext>
            </p:extLst>
          </p:nvPr>
        </p:nvGraphicFramePr>
        <p:xfrm>
          <a:off x="1333500" y="7477125"/>
          <a:ext cx="5000706"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tblGrid>
              <a:tr h="1344706">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60770527"/>
                  </a:ext>
                </a:extLst>
              </a:tr>
              <a:tr h="1344706">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92912587"/>
                  </a:ext>
                </a:extLst>
              </a:tr>
            </a:tbl>
          </a:graphicData>
        </a:graphic>
      </p:graphicFrame>
    </p:spTree>
    <p:extLst>
      <p:ext uri="{BB962C8B-B14F-4D97-AF65-F5344CB8AC3E}">
        <p14:creationId xmlns:p14="http://schemas.microsoft.com/office/powerpoint/2010/main" val="147808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DABD942-4348-7B36-F85B-287FD304320A}"/>
              </a:ext>
            </a:extLst>
          </p:cNvPr>
          <p:cNvGraphicFramePr/>
          <p:nvPr>
            <p:extLst>
              <p:ext uri="{D42A27DB-BD31-4B8C-83A1-F6EECF244321}">
                <p14:modId xmlns:p14="http://schemas.microsoft.com/office/powerpoint/2010/main" val="2142280699"/>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30241074" y="8625010"/>
                <a:ext cx="4278544"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41074" y="8625010"/>
                <a:ext cx="4278544" cy="1661993"/>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30472260" y="12524354"/>
                <a:ext cx="380341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472260" y="12524354"/>
                <a:ext cx="3803413" cy="1661993"/>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25162374" y="8477252"/>
            <a:ext cx="2693673" cy="7302500"/>
            <a:chOff x="1833182" y="2686050"/>
            <a:chExt cx="808102"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85917" y="4111942"/>
                  <a:ext cx="355367"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85917" y="4111942"/>
                  <a:ext cx="355367" cy="415479"/>
                </a:xfrm>
                <a:prstGeom prst="rect">
                  <a:avLst/>
                </a:prstGeom>
                <a:blipFill>
                  <a:blip r:embed="rId7"/>
                  <a:stretch>
                    <a:fillRect/>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14896012" y="8461725"/>
            <a:ext cx="6410115" cy="5826102"/>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26207382" y="8763538"/>
            <a:ext cx="2339102"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p:graphicFrame>
        <p:nvGraphicFramePr>
          <p:cNvPr id="5" name="Table 21">
            <a:extLst>
              <a:ext uri="{FF2B5EF4-FFF2-40B4-BE49-F238E27FC236}">
                <a16:creationId xmlns:a16="http://schemas.microsoft.com/office/drawing/2014/main" id="{AE4C56B0-0128-5A9E-ABC4-45C47FD972B0}"/>
              </a:ext>
            </a:extLst>
          </p:cNvPr>
          <p:cNvGraphicFramePr>
            <a:graphicFrameLocks noGrp="1"/>
          </p:cNvGraphicFramePr>
          <p:nvPr>
            <p:extLst>
              <p:ext uri="{D42A27DB-BD31-4B8C-83A1-F6EECF244321}">
                <p14:modId xmlns:p14="http://schemas.microsoft.com/office/powerpoint/2010/main" val="3408616104"/>
              </p:ext>
            </p:extLst>
          </p:nvPr>
        </p:nvGraphicFramePr>
        <p:xfrm>
          <a:off x="1333500" y="7477125"/>
          <a:ext cx="5000706"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tblGrid>
              <a:tr h="1344706">
                <a:tc>
                  <a:txBody>
                    <a:bodyPr/>
                    <a:lstStyle/>
                    <a:p>
                      <a:pPr algn="ctr"/>
                      <a:r>
                        <a:rPr lang="en-US" sz="7200" dirty="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dirty="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60770527"/>
                  </a:ext>
                </a:extLst>
              </a:tr>
              <a:tr h="1344706">
                <a:tc>
                  <a:txBody>
                    <a:bodyPr/>
                    <a:lstStyle/>
                    <a:p>
                      <a:pPr algn="ctr"/>
                      <a:r>
                        <a:rPr lang="en-US" sz="7200" dirty="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dirty="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dirty="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dirty="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92912587"/>
                  </a:ext>
                </a:extLst>
              </a:tr>
            </a:tbl>
          </a:graphicData>
        </a:graphic>
      </p:graphicFrame>
    </p:spTree>
    <p:extLst>
      <p:ext uri="{BB962C8B-B14F-4D97-AF65-F5344CB8AC3E}">
        <p14:creationId xmlns:p14="http://schemas.microsoft.com/office/powerpoint/2010/main" val="1815857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2.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GenAI_slides1</Template>
  <TotalTime>4525</TotalTime>
  <Words>4983</Words>
  <Application>Microsoft Office PowerPoint</Application>
  <PresentationFormat>Custom</PresentationFormat>
  <Paragraphs>635</Paragraphs>
  <Slides>53</Slides>
  <Notes>53</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53</vt:i4>
      </vt:variant>
    </vt:vector>
  </HeadingPairs>
  <TitlesOfParts>
    <vt:vector size="69" baseType="lpstr">
      <vt:lpstr>Noto Sans Symbols</vt:lpstr>
      <vt:lpstr>URWPalladioL-Roma</vt:lpstr>
      <vt:lpstr>Arial</vt:lpstr>
      <vt:lpstr>Cambria Math</vt:lpstr>
      <vt:lpstr>NVIDIA Sans</vt:lpstr>
      <vt:lpstr>NVIDIA Sans Light</vt:lpstr>
      <vt:lpstr>NVIDIA Sans Medium</vt:lpstr>
      <vt:lpstr>Questrial</vt:lpstr>
      <vt:lpstr>Roboto</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Recap of the Exercise</vt:lpstr>
      <vt:lpstr>Data Preparation</vt:lpstr>
      <vt:lpstr>Data Preparation</vt:lpstr>
      <vt:lpstr>An Untrained Model</vt:lpstr>
      <vt:lpstr>PowerPoint Presentation</vt:lpstr>
      <vt:lpstr>A Simpler Model</vt:lpstr>
      <vt:lpstr>A Simpler Model</vt:lpstr>
      <vt:lpstr>A Simpler Model</vt:lpstr>
      <vt:lpstr>A Simpler Model</vt:lpstr>
      <vt:lpstr>A Simpler Model</vt:lpstr>
      <vt:lpstr>The Loss Curve</vt:lpstr>
      <vt:lpstr>The Loss Curve</vt:lpstr>
      <vt:lpstr>The Loss Curve</vt:lpstr>
      <vt:lpstr>The Loss Curve</vt:lpstr>
      <vt:lpstr>The Loss Curve</vt:lpstr>
      <vt:lpstr>The Loss Curve</vt:lpstr>
      <vt:lpstr>Optimizers</vt:lpstr>
      <vt:lpstr>PowerPoint Presentation</vt:lpstr>
      <vt:lpstr>Building a Network</vt:lpstr>
      <vt:lpstr>Building a Network</vt:lpstr>
      <vt:lpstr>Building a Network</vt:lpstr>
      <vt:lpstr>PowerPoint Presentation</vt:lpstr>
      <vt:lpstr>Activation Functions</vt:lpstr>
      <vt:lpstr>Activation Functions</vt:lpstr>
      <vt:lpstr>Activation Functions</vt:lpstr>
      <vt:lpstr>PowerPoint Presentation</vt:lpstr>
      <vt:lpstr>Overfitting</vt:lpstr>
      <vt:lpstr>Overfitting</vt:lpstr>
      <vt:lpstr>Overfitting</vt:lpstr>
      <vt:lpstr>Training vs Validation Data</vt:lpstr>
      <vt:lpstr>PowerPoint Presentation</vt:lpstr>
      <vt:lpstr>An MNIST Model</vt:lpstr>
      <vt:lpstr>An MNIST Model</vt:lpstr>
      <vt:lpstr>An MNIST Model</vt:lpstr>
      <vt:lpstr>RMSE For Probabilities?</vt:lpstr>
      <vt:lpstr>RMSE For Probabilities?</vt:lpstr>
      <vt:lpstr>Cross Entropy</vt:lpstr>
      <vt:lpstr>Cross Entropy</vt:lpstr>
      <vt:lpstr>Cross Entropy</vt:lpstr>
      <vt:lpstr>PowerPoint Presentation</vt:lpstr>
      <vt:lpstr>The Next Exercise</vt:lpstr>
      <vt:lpstr>PowerPoint Presentation</vt:lpstr>
      <vt:lpstr>Appendix: Gradient Descent</vt:lpstr>
      <vt:lpstr>Learning from Error</vt:lpstr>
      <vt:lpstr>The Loss Curve</vt:lpstr>
      <vt:lpstr>The Loss Curve</vt:lpstr>
      <vt:lpstr>The Loss Curve</vt:lpstr>
      <vt:lpstr>The Loss Curve</vt:lpstr>
      <vt:lpstr>The Loss Curve</vt:lpstr>
      <vt:lpstr>The Loss Curve</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16</cp:revision>
  <dcterms:created xsi:type="dcterms:W3CDTF">2023-09-14T23:38:20Z</dcterms:created>
  <dcterms:modified xsi:type="dcterms:W3CDTF">2024-06-04T07:33:43Z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